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av" ContentType="audio/wav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4"/>
  </p:notesMasterIdLst>
  <p:sldIdLst>
    <p:sldId id="341" r:id="rId2"/>
    <p:sldId id="342" r:id="rId3"/>
    <p:sldId id="343" r:id="rId4"/>
    <p:sldId id="257" r:id="rId5"/>
    <p:sldId id="258" r:id="rId6"/>
    <p:sldId id="344" r:id="rId7"/>
    <p:sldId id="345" r:id="rId8"/>
    <p:sldId id="346" r:id="rId9"/>
    <p:sldId id="347" r:id="rId10"/>
    <p:sldId id="348" r:id="rId11"/>
    <p:sldId id="368" r:id="rId12"/>
    <p:sldId id="350" r:id="rId13"/>
    <p:sldId id="354" r:id="rId14"/>
    <p:sldId id="352" r:id="rId15"/>
    <p:sldId id="353" r:id="rId16"/>
    <p:sldId id="356" r:id="rId17"/>
    <p:sldId id="357" r:id="rId18"/>
    <p:sldId id="358" r:id="rId19"/>
    <p:sldId id="359" r:id="rId20"/>
    <p:sldId id="369" r:id="rId21"/>
    <p:sldId id="370" r:id="rId22"/>
    <p:sldId id="361" r:id="rId23"/>
    <p:sldId id="363" r:id="rId24"/>
    <p:sldId id="364" r:id="rId25"/>
    <p:sldId id="371" r:id="rId26"/>
    <p:sldId id="372" r:id="rId27"/>
    <p:sldId id="373" r:id="rId28"/>
    <p:sldId id="374" r:id="rId29"/>
    <p:sldId id="375" r:id="rId30"/>
    <p:sldId id="376" r:id="rId31"/>
    <p:sldId id="377" r:id="rId32"/>
    <p:sldId id="365" r:id="rId33"/>
    <p:sldId id="366" r:id="rId34"/>
    <p:sldId id="265" r:id="rId35"/>
    <p:sldId id="266" r:id="rId36"/>
    <p:sldId id="267" r:id="rId37"/>
    <p:sldId id="268" r:id="rId38"/>
    <p:sldId id="269" r:id="rId39"/>
    <p:sldId id="270" r:id="rId40"/>
    <p:sldId id="271" r:id="rId41"/>
    <p:sldId id="272" r:id="rId42"/>
    <p:sldId id="273" r:id="rId43"/>
    <p:sldId id="274" r:id="rId44"/>
    <p:sldId id="275" r:id="rId45"/>
    <p:sldId id="276" r:id="rId46"/>
    <p:sldId id="277" r:id="rId47"/>
    <p:sldId id="278" r:id="rId48"/>
    <p:sldId id="279" r:id="rId49"/>
    <p:sldId id="280" r:id="rId50"/>
    <p:sldId id="281" r:id="rId51"/>
    <p:sldId id="282" r:id="rId52"/>
    <p:sldId id="283" r:id="rId53"/>
    <p:sldId id="284" r:id="rId54"/>
    <p:sldId id="285" r:id="rId55"/>
    <p:sldId id="286" r:id="rId56"/>
    <p:sldId id="287" r:id="rId57"/>
    <p:sldId id="288" r:id="rId58"/>
    <p:sldId id="289" r:id="rId59"/>
    <p:sldId id="290" r:id="rId60"/>
    <p:sldId id="291" r:id="rId61"/>
    <p:sldId id="292" r:id="rId62"/>
    <p:sldId id="293" r:id="rId63"/>
    <p:sldId id="294" r:id="rId64"/>
    <p:sldId id="295" r:id="rId65"/>
    <p:sldId id="296" r:id="rId66"/>
    <p:sldId id="325" r:id="rId67"/>
    <p:sldId id="326" r:id="rId68"/>
    <p:sldId id="329" r:id="rId69"/>
    <p:sldId id="331" r:id="rId70"/>
    <p:sldId id="334" r:id="rId71"/>
    <p:sldId id="337" r:id="rId72"/>
    <p:sldId id="340" r:id="rId73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8" d="100"/>
          <a:sy n="108" d="100"/>
        </p:scale>
        <p:origin x="-1704" y="-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png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DBECB1-C292-4333-BC94-225ADB3221AF}" type="datetimeFigureOut">
              <a:rPr lang="zh-CN" altLang="en-US" smtClean="0"/>
              <a:t>2015-03-04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D8C1C9-E9C3-43AC-830E-E7FFDED42FB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84477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6F16BD5-2665-4FA6-B034-584FBDAE0426}" type="slidenum">
              <a:rPr lang="en-US" altLang="zh-CN"/>
              <a:pPr/>
              <a:t>2</a:t>
            </a:fld>
            <a:endParaRPr lang="en-US" altLang="zh-CN"/>
          </a:p>
        </p:txBody>
      </p:sp>
      <p:sp>
        <p:nvSpPr>
          <p:cNvPr id="911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21B25-0DC6-4F84-9A11-4A70EC3025F8}" type="datetimeFigureOut">
              <a:rPr lang="zh-CN" altLang="en-US" smtClean="0"/>
              <a:t>2015-03-04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74F25-65F5-4C1F-8202-0B4A26B4A2B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64900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21B25-0DC6-4F84-9A11-4A70EC3025F8}" type="datetimeFigureOut">
              <a:rPr lang="zh-CN" altLang="en-US" smtClean="0"/>
              <a:t>2015-03-04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74F25-65F5-4C1F-8202-0B4A26B4A2B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44195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21B25-0DC6-4F84-9A11-4A70EC3025F8}" type="datetimeFigureOut">
              <a:rPr lang="zh-CN" altLang="en-US" smtClean="0"/>
              <a:t>2015-03-04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74F25-65F5-4C1F-8202-0B4A26B4A2B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7754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57200" y="274638"/>
            <a:ext cx="8240713" cy="58801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6269898"/>
      </p:ext>
    </p:extLst>
  </p:cSld>
  <p:clrMapOvr>
    <a:masterClrMapping/>
  </p:clrMapOvr>
  <p:transition>
    <p:random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21B25-0DC6-4F84-9A11-4A70EC3025F8}" type="datetimeFigureOut">
              <a:rPr lang="zh-CN" altLang="en-US" smtClean="0"/>
              <a:t>2015-03-04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74F25-65F5-4C1F-8202-0B4A26B4A2B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30531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21B25-0DC6-4F84-9A11-4A70EC3025F8}" type="datetimeFigureOut">
              <a:rPr lang="zh-CN" altLang="en-US" smtClean="0"/>
              <a:t>2015-03-04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74F25-65F5-4C1F-8202-0B4A26B4A2B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88182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21B25-0DC6-4F84-9A11-4A70EC3025F8}" type="datetimeFigureOut">
              <a:rPr lang="zh-CN" altLang="en-US" smtClean="0"/>
              <a:t>2015-03-04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74F25-65F5-4C1F-8202-0B4A26B4A2B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64316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21B25-0DC6-4F84-9A11-4A70EC3025F8}" type="datetimeFigureOut">
              <a:rPr lang="zh-CN" altLang="en-US" smtClean="0"/>
              <a:t>2015-03-04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74F25-65F5-4C1F-8202-0B4A26B4A2B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03483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21B25-0DC6-4F84-9A11-4A70EC3025F8}" type="datetimeFigureOut">
              <a:rPr lang="zh-CN" altLang="en-US" smtClean="0"/>
              <a:t>2015-03-04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74F25-65F5-4C1F-8202-0B4A26B4A2B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81013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21B25-0DC6-4F84-9A11-4A70EC3025F8}" type="datetimeFigureOut">
              <a:rPr lang="zh-CN" altLang="en-US" smtClean="0"/>
              <a:t>2015-03-04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74F25-65F5-4C1F-8202-0B4A26B4A2B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17650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21B25-0DC6-4F84-9A11-4A70EC3025F8}" type="datetimeFigureOut">
              <a:rPr lang="zh-CN" altLang="en-US" smtClean="0"/>
              <a:t>2015-03-04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74F25-65F5-4C1F-8202-0B4A26B4A2B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80691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21B25-0DC6-4F84-9A11-4A70EC3025F8}" type="datetimeFigureOut">
              <a:rPr lang="zh-CN" altLang="en-US" smtClean="0"/>
              <a:t>2015-03-04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74F25-65F5-4C1F-8202-0B4A26B4A2B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24080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B21B25-0DC6-4F84-9A11-4A70EC3025F8}" type="datetimeFigureOut">
              <a:rPr lang="zh-CN" altLang="en-US" smtClean="0"/>
              <a:t>2015-03-04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474F25-65F5-4C1F-8202-0B4A26B4A2B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38723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://www.yc.sx.cn/living/tour/lssy6.htm" TargetMode="Externa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5" Type="http://schemas.openxmlformats.org/officeDocument/2006/relationships/slide" Target="slide43.xml"/><Relationship Id="rId4" Type="http://schemas.openxmlformats.org/officeDocument/2006/relationships/image" Target="../media/image14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15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16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17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18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19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20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21.e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9.vml"/><Relationship Id="rId4" Type="http://schemas.openxmlformats.org/officeDocument/2006/relationships/image" Target="../media/image22.e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0.vml"/><Relationship Id="rId4" Type="http://schemas.openxmlformats.org/officeDocument/2006/relationships/image" Target="../media/image23.e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1.vml"/><Relationship Id="rId4" Type="http://schemas.openxmlformats.org/officeDocument/2006/relationships/image" Target="../media/image24.e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2.vml"/><Relationship Id="rId4" Type="http://schemas.openxmlformats.org/officeDocument/2006/relationships/image" Target="../media/image25.em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file:///C:\Documents%20and%20Settings\H\Local%20Settings\Temp\Rar$DI00.969\&#12298;&#28373;&#29579;&#38401;&#24207;&#12299;&#35270;&#39057;&#26391;&#35835;.ram" TargetMode="External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ext Box 2"/>
          <p:cNvSpPr txBox="1">
            <a:spLocks noChangeArrowheads="1"/>
          </p:cNvSpPr>
          <p:nvPr/>
        </p:nvSpPr>
        <p:spPr bwMode="auto">
          <a:xfrm>
            <a:off x="4643438" y="1268413"/>
            <a:ext cx="725487" cy="387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u="none"/>
              <a:t>     </a:t>
            </a:r>
            <a:r>
              <a:rPr lang="zh-CN" altLang="en-US" sz="2800" b="1" u="none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隶书" pitchFamily="49" charset="-122"/>
              </a:rPr>
              <a:t>中国古代四大名楼</a:t>
            </a:r>
          </a:p>
        </p:txBody>
      </p:sp>
      <p:pic>
        <p:nvPicPr>
          <p:cNvPr id="4099" name="Picture 3" descr="k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56" r="4256" b="6667"/>
          <a:stretch>
            <a:fillRect/>
          </a:stretch>
        </p:blipFill>
        <p:spPr bwMode="auto">
          <a:xfrm>
            <a:off x="5181600" y="3200400"/>
            <a:ext cx="2819400" cy="335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k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" t="13333" r="8749" b="11667"/>
          <a:stretch>
            <a:fillRect/>
          </a:stretch>
        </p:blipFill>
        <p:spPr bwMode="auto">
          <a:xfrm>
            <a:off x="755650" y="3789363"/>
            <a:ext cx="3886200" cy="278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" name="Picture 5" descr="k5">
            <a:hlinkClick r:id="" action="ppaction://hlinkshowjump?jump=nextslid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99" t="5000" r="18750" b="6667"/>
          <a:stretch>
            <a:fillRect/>
          </a:stretch>
        </p:blipFill>
        <p:spPr bwMode="auto">
          <a:xfrm>
            <a:off x="5181600" y="0"/>
            <a:ext cx="2819400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penglaig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908050"/>
            <a:ext cx="3886200" cy="283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03" name="Text Box 7"/>
          <p:cNvSpPr txBox="1">
            <a:spLocks noChangeArrowheads="1"/>
          </p:cNvSpPr>
          <p:nvPr/>
        </p:nvSpPr>
        <p:spPr bwMode="auto">
          <a:xfrm>
            <a:off x="201652" y="1196975"/>
            <a:ext cx="553998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u="none" dirty="0">
                <a:solidFill>
                  <a:srgbClr val="FF0000"/>
                </a:solidFill>
              </a:rPr>
              <a:t>蓬莱阁</a:t>
            </a:r>
          </a:p>
        </p:txBody>
      </p:sp>
      <p:sp>
        <p:nvSpPr>
          <p:cNvPr id="4104" name="Text Box 8"/>
          <p:cNvSpPr txBox="1">
            <a:spLocks noChangeArrowheads="1"/>
          </p:cNvSpPr>
          <p:nvPr/>
        </p:nvSpPr>
        <p:spPr bwMode="auto">
          <a:xfrm>
            <a:off x="208002" y="4132385"/>
            <a:ext cx="553998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u="none" dirty="0">
                <a:solidFill>
                  <a:srgbClr val="FF0000"/>
                </a:solidFill>
              </a:rPr>
              <a:t>岳阳楼</a:t>
            </a:r>
          </a:p>
        </p:txBody>
      </p:sp>
      <p:sp>
        <p:nvSpPr>
          <p:cNvPr id="4105" name="Text Box 9"/>
          <p:cNvSpPr txBox="1">
            <a:spLocks noChangeArrowheads="1"/>
          </p:cNvSpPr>
          <p:nvPr/>
        </p:nvSpPr>
        <p:spPr bwMode="auto">
          <a:xfrm>
            <a:off x="8316416" y="980728"/>
            <a:ext cx="553998" cy="160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u="none" dirty="0">
                <a:solidFill>
                  <a:srgbClr val="FF0000"/>
                </a:solidFill>
              </a:rPr>
              <a:t>滕王阁</a:t>
            </a:r>
          </a:p>
        </p:txBody>
      </p:sp>
      <p:sp>
        <p:nvSpPr>
          <p:cNvPr id="4106" name="Text Box 10"/>
          <p:cNvSpPr txBox="1">
            <a:spLocks noChangeArrowheads="1"/>
          </p:cNvSpPr>
          <p:nvPr/>
        </p:nvSpPr>
        <p:spPr bwMode="auto">
          <a:xfrm>
            <a:off x="8316416" y="3924300"/>
            <a:ext cx="553998" cy="144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u="none" dirty="0">
                <a:solidFill>
                  <a:srgbClr val="FF0000"/>
                </a:solidFill>
              </a:rPr>
              <a:t>黄鹤楼</a:t>
            </a:r>
          </a:p>
        </p:txBody>
      </p:sp>
    </p:spTree>
    <p:extLst>
      <p:ext uri="{BB962C8B-B14F-4D97-AF65-F5344CB8AC3E}">
        <p14:creationId xmlns:p14="http://schemas.microsoft.com/office/powerpoint/2010/main" val="4160467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03" grpId="0"/>
      <p:bldP spid="4104" grpId="0"/>
      <p:bldP spid="4105" grpId="0"/>
      <p:bldP spid="410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9" name="Text Box 3"/>
          <p:cNvSpPr txBox="1">
            <a:spLocks noChangeArrowheads="1"/>
          </p:cNvSpPr>
          <p:nvPr/>
        </p:nvSpPr>
        <p:spPr bwMode="auto">
          <a:xfrm>
            <a:off x="395288" y="711200"/>
            <a:ext cx="54864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4000" b="1" u="none" dirty="0">
                <a:solidFill>
                  <a:schemeClr val="accent2"/>
                </a:solidFill>
                <a:ea typeface="楷体_GB2312" pitchFamily="49" charset="-122"/>
              </a:rPr>
              <a:t>登临之状：</a:t>
            </a:r>
          </a:p>
        </p:txBody>
      </p:sp>
      <p:sp>
        <p:nvSpPr>
          <p:cNvPr id="121862" name="Text Box 6"/>
          <p:cNvSpPr txBox="1">
            <a:spLocks noChangeArrowheads="1"/>
          </p:cNvSpPr>
          <p:nvPr/>
        </p:nvSpPr>
        <p:spPr bwMode="auto">
          <a:xfrm>
            <a:off x="4572000" y="1397000"/>
            <a:ext cx="1905000" cy="1311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4000" b="1" u="none" dirty="0">
                <a:solidFill>
                  <a:srgbClr val="00B0F0"/>
                </a:solidFill>
                <a:ea typeface="楷体_GB2312" pitchFamily="49" charset="-122"/>
              </a:rPr>
              <a:t>山原旷  川泽纡</a:t>
            </a:r>
          </a:p>
        </p:txBody>
      </p:sp>
      <p:grpSp>
        <p:nvGrpSpPr>
          <p:cNvPr id="121877" name="Group 21"/>
          <p:cNvGrpSpPr>
            <a:grpSpLocks/>
          </p:cNvGrpSpPr>
          <p:nvPr/>
        </p:nvGrpSpPr>
        <p:grpSpPr bwMode="auto">
          <a:xfrm>
            <a:off x="2195513" y="1647825"/>
            <a:ext cx="2438400" cy="814388"/>
            <a:chOff x="1383" y="1038"/>
            <a:chExt cx="1536" cy="513"/>
          </a:xfrm>
        </p:grpSpPr>
        <p:sp>
          <p:nvSpPr>
            <p:cNvPr id="121861" name="Text Box 5"/>
            <p:cNvSpPr txBox="1">
              <a:spLocks noChangeArrowheads="1"/>
            </p:cNvSpPr>
            <p:nvPr/>
          </p:nvSpPr>
          <p:spPr bwMode="auto">
            <a:xfrm>
              <a:off x="1383" y="1038"/>
              <a:ext cx="1536" cy="4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hlink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4000" b="1" u="none" dirty="0">
                  <a:ea typeface="楷体_GB2312" pitchFamily="49" charset="-122"/>
                </a:rPr>
                <a:t>山川之美</a:t>
              </a:r>
              <a:endParaRPr lang="zh-CN" altLang="en-US" sz="4000" u="none" dirty="0">
                <a:ea typeface="楷体_GB2312" pitchFamily="49" charset="-122"/>
              </a:endParaRPr>
            </a:p>
          </p:txBody>
        </p:sp>
        <p:sp>
          <p:nvSpPr>
            <p:cNvPr id="121863" name="AutoShape 7"/>
            <p:cNvSpPr>
              <a:spLocks/>
            </p:cNvSpPr>
            <p:nvPr/>
          </p:nvSpPr>
          <p:spPr bwMode="auto">
            <a:xfrm>
              <a:off x="2835" y="1071"/>
              <a:ext cx="48" cy="480"/>
            </a:xfrm>
            <a:prstGeom prst="leftBrace">
              <a:avLst>
                <a:gd name="adj1" fmla="val 83333"/>
                <a:gd name="adj2" fmla="val 50000"/>
              </a:avLst>
            </a:prstGeom>
            <a:noFill/>
            <a:ln w="9525">
              <a:solidFill>
                <a:schemeClr val="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zh-CN" altLang="zh-CN" b="1" u="none">
                <a:solidFill>
                  <a:schemeClr val="accent2"/>
                </a:solidFill>
              </a:endParaRPr>
            </a:p>
          </p:txBody>
        </p:sp>
      </p:grpSp>
      <p:sp>
        <p:nvSpPr>
          <p:cNvPr id="121865" name="Text Box 9"/>
          <p:cNvSpPr txBox="1">
            <a:spLocks noChangeArrowheads="1"/>
          </p:cNvSpPr>
          <p:nvPr/>
        </p:nvSpPr>
        <p:spPr bwMode="auto">
          <a:xfrm>
            <a:off x="4643438" y="2708275"/>
            <a:ext cx="2362200" cy="1311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4000" b="1" u="none" dirty="0">
                <a:solidFill>
                  <a:srgbClr val="00B0F0"/>
                </a:solidFill>
                <a:ea typeface="楷体_GB2312" pitchFamily="49" charset="-122"/>
              </a:rPr>
              <a:t>闾阎扑地  舸舰弥津</a:t>
            </a:r>
          </a:p>
        </p:txBody>
      </p:sp>
      <p:grpSp>
        <p:nvGrpSpPr>
          <p:cNvPr id="121878" name="Group 22"/>
          <p:cNvGrpSpPr>
            <a:grpSpLocks/>
          </p:cNvGrpSpPr>
          <p:nvPr/>
        </p:nvGrpSpPr>
        <p:grpSpPr bwMode="auto">
          <a:xfrm>
            <a:off x="2195513" y="2997200"/>
            <a:ext cx="2452687" cy="773113"/>
            <a:chOff x="1383" y="1888"/>
            <a:chExt cx="1545" cy="487"/>
          </a:xfrm>
        </p:grpSpPr>
        <p:sp>
          <p:nvSpPr>
            <p:cNvPr id="121864" name="Text Box 8"/>
            <p:cNvSpPr txBox="1">
              <a:spLocks noChangeArrowheads="1"/>
            </p:cNvSpPr>
            <p:nvPr/>
          </p:nvSpPr>
          <p:spPr bwMode="auto">
            <a:xfrm>
              <a:off x="1383" y="1933"/>
              <a:ext cx="1488" cy="4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hlink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4000" b="1" u="none" dirty="0">
                  <a:ea typeface="楷体_GB2312" pitchFamily="49" charset="-122"/>
                </a:rPr>
                <a:t>人烟之盛</a:t>
              </a:r>
              <a:endParaRPr lang="zh-CN" altLang="en-US" sz="4000" u="none" dirty="0">
                <a:ea typeface="楷体_GB2312" pitchFamily="49" charset="-122"/>
              </a:endParaRPr>
            </a:p>
          </p:txBody>
        </p:sp>
        <p:sp>
          <p:nvSpPr>
            <p:cNvPr id="121866" name="AutoShape 10"/>
            <p:cNvSpPr>
              <a:spLocks/>
            </p:cNvSpPr>
            <p:nvPr/>
          </p:nvSpPr>
          <p:spPr bwMode="auto">
            <a:xfrm>
              <a:off x="2880" y="1888"/>
              <a:ext cx="48" cy="480"/>
            </a:xfrm>
            <a:prstGeom prst="leftBrace">
              <a:avLst>
                <a:gd name="adj1" fmla="val 83333"/>
                <a:gd name="adj2" fmla="val 50000"/>
              </a:avLst>
            </a:prstGeom>
            <a:noFill/>
            <a:ln w="9525">
              <a:solidFill>
                <a:schemeClr val="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121868" name="Text Box 12"/>
          <p:cNvSpPr txBox="1">
            <a:spLocks noChangeArrowheads="1"/>
          </p:cNvSpPr>
          <p:nvPr/>
        </p:nvSpPr>
        <p:spPr bwMode="auto">
          <a:xfrm>
            <a:off x="4572000" y="4005263"/>
            <a:ext cx="4572000" cy="1311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4000" b="1" u="none" dirty="0">
                <a:solidFill>
                  <a:srgbClr val="00B0F0"/>
                </a:solidFill>
                <a:ea typeface="楷体_GB2312" pitchFamily="49" charset="-122"/>
              </a:rPr>
              <a:t>云  雨  彩  区         落霞孤鹜  秋水长天   </a:t>
            </a:r>
          </a:p>
        </p:txBody>
      </p:sp>
      <p:grpSp>
        <p:nvGrpSpPr>
          <p:cNvPr id="121879" name="Group 23"/>
          <p:cNvGrpSpPr>
            <a:grpSpLocks/>
          </p:cNvGrpSpPr>
          <p:nvPr/>
        </p:nvGrpSpPr>
        <p:grpSpPr bwMode="auto">
          <a:xfrm>
            <a:off x="2195513" y="4292600"/>
            <a:ext cx="2452687" cy="762000"/>
            <a:chOff x="1383" y="2704"/>
            <a:chExt cx="1545" cy="480"/>
          </a:xfrm>
        </p:grpSpPr>
        <p:sp>
          <p:nvSpPr>
            <p:cNvPr id="121867" name="Text Box 11"/>
            <p:cNvSpPr txBox="1">
              <a:spLocks noChangeArrowheads="1"/>
            </p:cNvSpPr>
            <p:nvPr/>
          </p:nvSpPr>
          <p:spPr bwMode="auto">
            <a:xfrm>
              <a:off x="1383" y="2704"/>
              <a:ext cx="1536" cy="4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hlink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4000" b="1" u="none" dirty="0">
                  <a:ea typeface="楷体_GB2312" pitchFamily="49" charset="-122"/>
                </a:rPr>
                <a:t>雨后天晴</a:t>
              </a:r>
            </a:p>
          </p:txBody>
        </p:sp>
        <p:sp>
          <p:nvSpPr>
            <p:cNvPr id="121869" name="AutoShape 13"/>
            <p:cNvSpPr>
              <a:spLocks/>
            </p:cNvSpPr>
            <p:nvPr/>
          </p:nvSpPr>
          <p:spPr bwMode="auto">
            <a:xfrm>
              <a:off x="2880" y="2704"/>
              <a:ext cx="48" cy="480"/>
            </a:xfrm>
            <a:prstGeom prst="leftBrace">
              <a:avLst>
                <a:gd name="adj1" fmla="val 83333"/>
                <a:gd name="adj2" fmla="val 50000"/>
              </a:avLst>
            </a:prstGeom>
            <a:noFill/>
            <a:ln w="9525">
              <a:solidFill>
                <a:schemeClr val="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121871" name="Text Box 15"/>
          <p:cNvSpPr txBox="1">
            <a:spLocks noChangeArrowheads="1"/>
          </p:cNvSpPr>
          <p:nvPr/>
        </p:nvSpPr>
        <p:spPr bwMode="auto">
          <a:xfrm>
            <a:off x="4643438" y="5300663"/>
            <a:ext cx="2667000" cy="1311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4000" b="1" u="none" dirty="0">
                <a:solidFill>
                  <a:srgbClr val="00B0F0"/>
                </a:solidFill>
                <a:ea typeface="楷体_GB2312" pitchFamily="49" charset="-122"/>
              </a:rPr>
              <a:t>渔舟唱晚  雁阵惊寒</a:t>
            </a:r>
          </a:p>
        </p:txBody>
      </p:sp>
      <p:grpSp>
        <p:nvGrpSpPr>
          <p:cNvPr id="121880" name="Group 24"/>
          <p:cNvGrpSpPr>
            <a:grpSpLocks/>
          </p:cNvGrpSpPr>
          <p:nvPr/>
        </p:nvGrpSpPr>
        <p:grpSpPr bwMode="auto">
          <a:xfrm>
            <a:off x="2268538" y="5589588"/>
            <a:ext cx="2374900" cy="792162"/>
            <a:chOff x="1429" y="3521"/>
            <a:chExt cx="1496" cy="499"/>
          </a:xfrm>
        </p:grpSpPr>
        <p:sp>
          <p:nvSpPr>
            <p:cNvPr id="121870" name="Text Box 14"/>
            <p:cNvSpPr txBox="1">
              <a:spLocks noChangeArrowheads="1"/>
            </p:cNvSpPr>
            <p:nvPr/>
          </p:nvSpPr>
          <p:spPr bwMode="auto">
            <a:xfrm>
              <a:off x="1429" y="3521"/>
              <a:ext cx="1440" cy="4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hlink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4000" b="1" u="none" dirty="0">
                  <a:ea typeface="楷体_GB2312" pitchFamily="49" charset="-122"/>
                </a:rPr>
                <a:t>人鸟共乐</a:t>
              </a:r>
              <a:endParaRPr lang="zh-CN" altLang="en-US" sz="4000" u="none" dirty="0">
                <a:ea typeface="楷体_GB2312" pitchFamily="49" charset="-122"/>
              </a:endParaRPr>
            </a:p>
          </p:txBody>
        </p:sp>
        <p:sp>
          <p:nvSpPr>
            <p:cNvPr id="121872" name="AutoShape 16"/>
            <p:cNvSpPr>
              <a:spLocks/>
            </p:cNvSpPr>
            <p:nvPr/>
          </p:nvSpPr>
          <p:spPr bwMode="auto">
            <a:xfrm>
              <a:off x="2877" y="3588"/>
              <a:ext cx="48" cy="432"/>
            </a:xfrm>
            <a:prstGeom prst="leftBrace">
              <a:avLst>
                <a:gd name="adj1" fmla="val 75000"/>
                <a:gd name="adj2" fmla="val 50000"/>
              </a:avLst>
            </a:prstGeom>
            <a:noFill/>
            <a:ln w="9525">
              <a:solidFill>
                <a:schemeClr val="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zh-CN" altLang="zh-CN" b="1" u="none">
                <a:solidFill>
                  <a:schemeClr val="accent2"/>
                </a:solidFill>
              </a:endParaRPr>
            </a:p>
          </p:txBody>
        </p:sp>
      </p:grpSp>
      <p:grpSp>
        <p:nvGrpSpPr>
          <p:cNvPr id="121881" name="Group 25"/>
          <p:cNvGrpSpPr>
            <a:grpSpLocks/>
          </p:cNvGrpSpPr>
          <p:nvPr/>
        </p:nvGrpSpPr>
        <p:grpSpPr bwMode="auto">
          <a:xfrm>
            <a:off x="971550" y="1773238"/>
            <a:ext cx="1089025" cy="4343400"/>
            <a:chOff x="612" y="1117"/>
            <a:chExt cx="686" cy="2736"/>
          </a:xfrm>
        </p:grpSpPr>
        <p:sp>
          <p:nvSpPr>
            <p:cNvPr id="121860" name="Text Box 4"/>
            <p:cNvSpPr txBox="1">
              <a:spLocks noChangeArrowheads="1"/>
            </p:cNvSpPr>
            <p:nvPr/>
          </p:nvSpPr>
          <p:spPr bwMode="auto">
            <a:xfrm>
              <a:off x="612" y="1616"/>
              <a:ext cx="528" cy="15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hlink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4000" b="1" u="none" dirty="0">
                  <a:solidFill>
                    <a:schemeClr val="accent2"/>
                  </a:solidFill>
                  <a:ea typeface="楷体_GB2312" pitchFamily="49" charset="-122"/>
                </a:rPr>
                <a:t>远望之景</a:t>
              </a:r>
            </a:p>
          </p:txBody>
        </p:sp>
        <p:sp>
          <p:nvSpPr>
            <p:cNvPr id="121873" name="AutoShape 17"/>
            <p:cNvSpPr>
              <a:spLocks/>
            </p:cNvSpPr>
            <p:nvPr/>
          </p:nvSpPr>
          <p:spPr bwMode="auto">
            <a:xfrm>
              <a:off x="1202" y="1117"/>
              <a:ext cx="96" cy="2736"/>
            </a:xfrm>
            <a:prstGeom prst="leftBrace">
              <a:avLst>
                <a:gd name="adj1" fmla="val 237500"/>
                <a:gd name="adj2" fmla="val 50000"/>
              </a:avLst>
            </a:prstGeom>
            <a:noFill/>
            <a:ln w="9525">
              <a:solidFill>
                <a:schemeClr val="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en-US" altLang="zh-CN" u="none"/>
            </a:p>
            <a:p>
              <a:pPr algn="ctr"/>
              <a:endParaRPr lang="en-US" altLang="zh-CN" u="none"/>
            </a:p>
            <a:p>
              <a:pPr algn="ctr"/>
              <a:endParaRPr lang="en-US" altLang="zh-CN" u="none"/>
            </a:p>
            <a:p>
              <a:pPr algn="ctr"/>
              <a:endParaRPr lang="en-US" altLang="zh-CN" u="none"/>
            </a:p>
            <a:p>
              <a:pPr algn="ctr"/>
              <a:endParaRPr lang="en-US" altLang="zh-CN" u="none"/>
            </a:p>
            <a:p>
              <a:pPr algn="ctr"/>
              <a:endParaRPr lang="en-US" altLang="zh-CN" u="none"/>
            </a:p>
            <a:p>
              <a:pPr algn="ctr"/>
              <a:endParaRPr lang="en-US" altLang="zh-CN" u="none"/>
            </a:p>
            <a:p>
              <a:pPr algn="ctr"/>
              <a:endParaRPr lang="en-US" altLang="zh-CN" u="none"/>
            </a:p>
            <a:p>
              <a:pPr algn="ctr"/>
              <a:endParaRPr lang="en-US" altLang="zh-CN" u="none"/>
            </a:p>
            <a:p>
              <a:pPr algn="ctr"/>
              <a:endParaRPr lang="en-US" altLang="zh-CN" u="none"/>
            </a:p>
            <a:p>
              <a:pPr algn="ctr"/>
              <a:endParaRPr lang="en-US" altLang="zh-CN" u="none"/>
            </a:p>
            <a:p>
              <a:pPr algn="ctr"/>
              <a:endParaRPr lang="en-US" altLang="zh-CN" u="none"/>
            </a:p>
            <a:p>
              <a:pPr algn="ctr"/>
              <a:endParaRPr lang="en-US" altLang="zh-CN" u="none"/>
            </a:p>
            <a:p>
              <a:pPr algn="ctr"/>
              <a:endParaRPr lang="en-US" altLang="zh-CN" u="none"/>
            </a:p>
            <a:p>
              <a:pPr algn="ctr"/>
              <a:endParaRPr lang="en-US" altLang="zh-CN" u="none"/>
            </a:p>
            <a:p>
              <a:pPr algn="ctr"/>
              <a:endParaRPr lang="en-US" altLang="zh-CN" u="none"/>
            </a:p>
            <a:p>
              <a:pPr algn="ctr"/>
              <a:endParaRPr lang="en-US" altLang="zh-CN" u="none"/>
            </a:p>
            <a:p>
              <a:pPr algn="ctr"/>
              <a:endParaRPr lang="en-US" altLang="zh-CN" u="none"/>
            </a:p>
          </p:txBody>
        </p:sp>
      </p:grpSp>
      <p:sp>
        <p:nvSpPr>
          <p:cNvPr id="121876" name="Rectangle 20"/>
          <p:cNvSpPr>
            <a:spLocks noChangeArrowheads="1"/>
          </p:cNvSpPr>
          <p:nvPr/>
        </p:nvSpPr>
        <p:spPr bwMode="auto">
          <a:xfrm>
            <a:off x="3107547" y="711200"/>
            <a:ext cx="24765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4000" b="1" u="none" dirty="0">
                <a:ea typeface="楷体_GB2312" pitchFamily="49" charset="-122"/>
              </a:rPr>
              <a:t>披闼  俯甍</a:t>
            </a:r>
          </a:p>
        </p:txBody>
      </p:sp>
    </p:spTree>
    <p:extLst>
      <p:ext uri="{BB962C8B-B14F-4D97-AF65-F5344CB8AC3E}">
        <p14:creationId xmlns:p14="http://schemas.microsoft.com/office/powerpoint/2010/main" val="406660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5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218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218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218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18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18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8" presetClass="entr" presetSubtype="0" ac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2188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80000">
                                          <p:val>
                                            <p:fltVal val="90"/>
                                          </p:val>
                                        </p:tav>
                                        <p:tav tm="8000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218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1"/>
                                          </p:val>
                                        </p:tav>
                                        <p:tav tm="50000">
                                          <p:val>
                                            <p:fltVal val="0.9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218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218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3" dur="500"/>
                                        <p:tgtEl>
                                          <p:spTgt spid="1218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18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218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218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218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218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218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56" dur="2000"/>
                                        <p:tgtEl>
                                          <p:spTgt spid="1218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218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218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67" dur="500"/>
                                        <p:tgtEl>
                                          <p:spTgt spid="1218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218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218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859" grpId="0"/>
      <p:bldP spid="121862" grpId="0"/>
      <p:bldP spid="121865" grpId="0"/>
      <p:bldP spid="121868" grpId="0"/>
      <p:bldP spid="121871" grpId="0"/>
      <p:bldP spid="12187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95536" y="188640"/>
            <a:ext cx="8496944" cy="1298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40000"/>
              </a:lnSpc>
            </a:pPr>
            <a:r>
              <a:rPr lang="zh-CN" altLang="en-US" sz="2800" dirty="0">
                <a:solidFill>
                  <a:srgbClr val="000000"/>
                </a:solidFill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第二段描写了滕王阁的宏伟构筑及周围美丽的秋景。本部分是怎样将叙事、写景与抒怀融合在一起的？</a:t>
            </a:r>
            <a:endParaRPr lang="zh-CN" altLang="en-US" sz="2800" dirty="0">
              <a:solidFill>
                <a:srgbClr val="000000"/>
              </a:solidFill>
              <a:latin typeface="Times New Roman" pitchFamily="18" charset="0"/>
              <a:ea typeface="黑体" pitchFamily="2" charset="-122"/>
              <a:cs typeface="Times New Roman" pitchFamily="18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02432" y="1700808"/>
            <a:ext cx="8568951" cy="47459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40000"/>
              </a:lnSpc>
            </a:pPr>
            <a:r>
              <a:rPr lang="zh-CN" altLang="en-US" sz="2400" b="1" dirty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提示　</a:t>
            </a:r>
            <a:r>
              <a:rPr lang="zh-CN" altLang="en-US" sz="2400" b="1" dirty="0"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本部分作者带着读者趋名楼，登高阁，观览楼台的</a:t>
            </a:r>
            <a:r>
              <a:rPr lang="zh-CN" altLang="en-US" sz="2400" b="1" dirty="0">
                <a:solidFill>
                  <a:srgbClr val="FF0000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壮丽</a:t>
            </a:r>
            <a:r>
              <a:rPr lang="zh-CN" altLang="en-US" sz="2400" b="1" dirty="0"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、山川</a:t>
            </a:r>
            <a:r>
              <a:rPr lang="zh-CN" altLang="en-US" sz="2400" b="1" dirty="0" smtClean="0"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的</a:t>
            </a:r>
            <a:r>
              <a:rPr lang="zh-CN" altLang="en-US" sz="2400" b="1" dirty="0" smtClean="0">
                <a:solidFill>
                  <a:srgbClr val="FF0000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旷远</a:t>
            </a:r>
            <a:r>
              <a:rPr lang="zh-CN" altLang="en-US" sz="2400" b="1" dirty="0"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、市井的</a:t>
            </a:r>
            <a:r>
              <a:rPr lang="zh-CN" altLang="en-US" sz="2400" b="1" dirty="0">
                <a:solidFill>
                  <a:srgbClr val="FF0000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繁华</a:t>
            </a:r>
            <a:r>
              <a:rPr lang="zh-CN" altLang="en-US" sz="2400" b="1" dirty="0"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、舟楫的</a:t>
            </a:r>
            <a:r>
              <a:rPr lang="zh-CN" altLang="en-US" sz="2400" b="1" dirty="0">
                <a:solidFill>
                  <a:srgbClr val="FF0000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众多</a:t>
            </a:r>
            <a:r>
              <a:rPr lang="zh-CN" altLang="en-US" sz="2400" b="1" dirty="0"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，以渔歌、雁声点缀，描绘出一幅</a:t>
            </a:r>
            <a:r>
              <a:rPr lang="zh-CN" altLang="en-US" sz="24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色彩鲜明、情景交融</a:t>
            </a:r>
            <a:r>
              <a:rPr lang="zh-CN" altLang="en-US" sz="2400" b="1" dirty="0"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的图画。</a:t>
            </a:r>
            <a:r>
              <a:rPr lang="zh-CN" altLang="en-US" sz="2400" b="1" dirty="0">
                <a:latin typeface="宋体"/>
                <a:cs typeface="Times New Roman" pitchFamily="18" charset="0"/>
              </a:rPr>
              <a:t>“</a:t>
            </a:r>
            <a:r>
              <a:rPr lang="zh-CN" altLang="en-US" sz="2400" b="1" dirty="0"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潦水尽而寒潭清</a:t>
            </a:r>
            <a:r>
              <a:rPr lang="zh-CN" altLang="en-US" sz="2400" b="1" dirty="0">
                <a:latin typeface="宋体"/>
                <a:cs typeface="Times New Roman" pitchFamily="18" charset="0"/>
              </a:rPr>
              <a:t>”</a:t>
            </a:r>
            <a:r>
              <a:rPr lang="zh-CN" altLang="en-US" sz="2400" b="1" dirty="0"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，清澈的潭水给人</a:t>
            </a:r>
            <a:r>
              <a:rPr lang="zh-CN" altLang="en-US" sz="2400" b="1" dirty="0">
                <a:solidFill>
                  <a:srgbClr val="00B050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清爽</a:t>
            </a:r>
            <a:r>
              <a:rPr lang="zh-CN" altLang="en-US" sz="2400" b="1" dirty="0"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的感觉。高耸入云，溢彩流丹的滕王阁令人叹为观止。</a:t>
            </a:r>
            <a:r>
              <a:rPr lang="zh-CN" altLang="en-US" sz="2400" b="1" dirty="0">
                <a:latin typeface="宋体"/>
                <a:cs typeface="Times New Roman" pitchFamily="18" charset="0"/>
              </a:rPr>
              <a:t>“</a:t>
            </a:r>
            <a:r>
              <a:rPr lang="zh-CN" altLang="en-US" sz="2400" b="1" dirty="0"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落霞与孤鹜齐飞，秋水共长天一色</a:t>
            </a:r>
            <a:r>
              <a:rPr lang="zh-CN" altLang="en-US" sz="2400" b="1" dirty="0">
                <a:latin typeface="宋体"/>
                <a:cs typeface="Times New Roman" pitchFamily="18" charset="0"/>
              </a:rPr>
              <a:t>”</a:t>
            </a:r>
            <a:r>
              <a:rPr lang="zh-CN" altLang="en-US" sz="2400" b="1" dirty="0"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的朦胧秋景，</a:t>
            </a:r>
            <a:r>
              <a:rPr lang="zh-CN" altLang="en-US" sz="2400" b="1" dirty="0">
                <a:latin typeface="宋体"/>
                <a:cs typeface="Times New Roman" pitchFamily="18" charset="0"/>
              </a:rPr>
              <a:t>“</a:t>
            </a:r>
            <a:r>
              <a:rPr lang="zh-CN" altLang="en-US" sz="2400" b="1" dirty="0"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闾阎扑地，钟鸣鼎食人家；舸舰迷津，青雀黄龙之轴</a:t>
            </a:r>
            <a:r>
              <a:rPr lang="zh-CN" altLang="en-US" sz="2400" b="1" dirty="0">
                <a:latin typeface="宋体"/>
                <a:cs typeface="Times New Roman" pitchFamily="18" charset="0"/>
              </a:rPr>
              <a:t>”</a:t>
            </a:r>
            <a:r>
              <a:rPr lang="zh-CN" altLang="en-US" sz="2400" b="1" dirty="0"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的富庶祥和都洋溢着作者</a:t>
            </a:r>
            <a:r>
              <a:rPr lang="zh-CN" altLang="en-US" sz="24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无比愉悦</a:t>
            </a:r>
            <a:r>
              <a:rPr lang="zh-CN" altLang="en-US" sz="2400" b="1" dirty="0"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的心情。作者写自己的喜悦心情毫无张扬，而是寓情于事于景，含蓄婉转地表达出来，给人天衣无缝、妙合无垠之感。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41617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340" name="Picture 4" descr="20047141916886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2338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323850" y="404813"/>
            <a:ext cx="8540750" cy="1143000"/>
          </a:xfrm>
        </p:spPr>
        <p:txBody>
          <a:bodyPr/>
          <a:lstStyle/>
          <a:p>
            <a:r>
              <a:rPr lang="zh-CN" altLang="en-US" b="1">
                <a:solidFill>
                  <a:srgbClr val="CC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华文彩云" pitchFamily="2" charset="-122"/>
              </a:rPr>
              <a:t>名句赏析</a:t>
            </a:r>
            <a:r>
              <a:rPr lang="zh-CN" altLang="en-US"/>
              <a:t> </a:t>
            </a:r>
          </a:p>
        </p:txBody>
      </p:sp>
      <p:sp>
        <p:nvSpPr>
          <p:cNvPr id="142339" name="Rectangle 3"/>
          <p:cNvSpPr>
            <a:spLocks noGrp="1" noRot="1" noChangeArrowheads="1"/>
          </p:cNvSpPr>
          <p:nvPr>
            <p:ph type="body" idx="1"/>
          </p:nvPr>
        </p:nvSpPr>
        <p:spPr>
          <a:xfrm>
            <a:off x="250825" y="1628775"/>
            <a:ext cx="8540750" cy="4876800"/>
          </a:xfrm>
        </p:spPr>
        <p:txBody>
          <a:bodyPr/>
          <a:lstStyle/>
          <a:p>
            <a:pPr>
              <a:lnSpc>
                <a:spcPct val="90000"/>
              </a:lnSpc>
            </a:pPr>
            <a:endParaRPr lang="zh-CN" altLang="en-US" sz="2800" b="1" dirty="0">
              <a:latin typeface="华文仿宋" pitchFamily="2" charset="-122"/>
              <a:ea typeface="华文仿宋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016966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70212" y="2204864"/>
            <a:ext cx="8568952" cy="31947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zh-CN" altLang="en-US" sz="2800" b="1" dirty="0" smtClean="0">
                <a:solidFill>
                  <a:schemeClr val="tx2"/>
                </a:solidFill>
              </a:rPr>
              <a:t>评析</a:t>
            </a:r>
            <a:r>
              <a:rPr lang="zh-CN" altLang="en-US" sz="2800" dirty="0">
                <a:solidFill>
                  <a:schemeClr val="tx2"/>
                </a:solidFill>
              </a:rPr>
              <a:t>：</a:t>
            </a:r>
            <a:r>
              <a:rPr lang="zh-CN" altLang="en-US" sz="2800" b="1" dirty="0">
                <a:latin typeface="华文仿宋" pitchFamily="2" charset="-122"/>
                <a:ea typeface="华文仿宋" pitchFamily="2" charset="-122"/>
              </a:rPr>
              <a:t>作者善用灵活多变的笔法描写山容水态，表现楼台壮观，从而把读者带人身临其境的审美境地。“潦水尽而寒潭清，烟光凝而暮山紫”写出了色彩变化之美。这两句不囿于静止的画面色彩，而着力表现水光山色的色彩变幻：寒潭之水因积水退尽而一片清明；傍晚的山峦因暮霭笼罩而呈紫色。上句设色淡雅，下句设色浓重，在色彩的浓淡对比中，突出秋日景物的特征，被前人誉为“写尽九月之景”。 </a:t>
            </a:r>
            <a:endParaRPr lang="zh-CN" altLang="en-US" sz="2800" b="1" dirty="0">
              <a:latin typeface="华文仿宋" pitchFamily="2" charset="-122"/>
              <a:ea typeface="华文仿宋" pitchFamily="2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46382" y="192642"/>
            <a:ext cx="8364790" cy="5909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zh-CN" sz="3600" b="1" dirty="0"/>
              <a:t> </a:t>
            </a:r>
            <a:r>
              <a:rPr lang="en-US" altLang="zh-CN" sz="3600" b="1" dirty="0">
                <a:solidFill>
                  <a:schemeClr val="tx2"/>
                </a:solidFill>
                <a:ea typeface="楷体_GB2312" pitchFamily="49" charset="-122"/>
              </a:rPr>
              <a:t>“</a:t>
            </a:r>
            <a:r>
              <a:rPr lang="zh-CN" altLang="en-US" sz="3600" b="1" dirty="0">
                <a:solidFill>
                  <a:schemeClr val="tx2"/>
                </a:solidFill>
                <a:ea typeface="楷体_GB2312" pitchFamily="49" charset="-122"/>
              </a:rPr>
              <a:t>潦水尽而寒潭清，烟光凝而暮山紫。”</a:t>
            </a:r>
            <a:endParaRPr lang="zh-CN" altLang="en-US" sz="3600" b="1" dirty="0">
              <a:solidFill>
                <a:schemeClr val="tx2"/>
              </a:solidFill>
              <a:ea typeface="楷体_GB2312" pitchFamily="49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70212" y="980728"/>
            <a:ext cx="8640960" cy="8679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zh-CN" altLang="en-US" sz="2800" b="1" dirty="0">
                <a:solidFill>
                  <a:schemeClr val="tx2"/>
                </a:solidFill>
              </a:rPr>
              <a:t>翻译</a:t>
            </a:r>
            <a:r>
              <a:rPr lang="zh-CN" altLang="en-US" sz="2800" dirty="0">
                <a:solidFill>
                  <a:schemeClr val="tx2"/>
                </a:solidFill>
              </a:rPr>
              <a:t>：</a:t>
            </a:r>
            <a:r>
              <a:rPr lang="zh-CN" altLang="en-US" sz="2800" b="1" dirty="0">
                <a:effectLst>
                  <a:outerShdw blurRad="38100" dist="38100" dir="2700000" algn="tl">
                    <a:srgbClr val="000000"/>
                  </a:outerShdw>
                </a:effectLst>
                <a:ea typeface="华文仿宋" pitchFamily="2" charset="-122"/>
              </a:rPr>
              <a:t>蓄积的雨水已消尽，潭水寒冷而清澈，烟光雾气凝结傍晚的山峦呈现出紫色。</a:t>
            </a:r>
            <a:endParaRPr lang="zh-CN" altLang="en-US" sz="2800" b="1" dirty="0">
              <a:effectLst>
                <a:outerShdw blurRad="38100" dist="38100" dir="2700000" algn="tl">
                  <a:srgbClr val="000000"/>
                </a:outerShdw>
              </a:effectLst>
              <a:ea typeface="华文仿宋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56100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152" name="Picture 8" descr="2004122013462810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0924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2" name="Picture 4" descr="27_34_1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1268413"/>
            <a:ext cx="7620000" cy="4876800"/>
          </a:xfrm>
        </p:spPr>
        <p:txBody>
          <a:bodyPr/>
          <a:lstStyle/>
          <a:p>
            <a:pPr>
              <a:lnSpc>
                <a:spcPct val="90000"/>
              </a:lnSpc>
              <a:buFontTx/>
              <a:buNone/>
            </a:pPr>
            <a:r>
              <a:rPr lang="en-US" altLang="zh-CN" sz="2800" dirty="0"/>
              <a:t>    </a:t>
            </a:r>
            <a:endParaRPr lang="zh-CN" alt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97853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17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1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64" name="Picture 8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1341438"/>
            <a:ext cx="4237038" cy="5113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465" name="WordArt 9"/>
          <p:cNvSpPr>
            <a:spLocks noChangeArrowheads="1" noChangeShapeType="1" noTextEdit="1"/>
          </p:cNvSpPr>
          <p:nvPr/>
        </p:nvSpPr>
        <p:spPr bwMode="auto">
          <a:xfrm>
            <a:off x="2123728" y="260351"/>
            <a:ext cx="6768331" cy="1655762"/>
          </a:xfrm>
          <a:prstGeom prst="rect">
            <a:avLst/>
          </a:prstGeom>
        </p:spPr>
        <p:txBody>
          <a:bodyPr wrap="none" fromWordArt="1">
            <a:prstTxWarp prst="textFadeUp">
              <a:avLst>
                <a:gd name="adj" fmla="val 9991"/>
              </a:avLst>
            </a:prstTxWarp>
          </a:bodyPr>
          <a:lstStyle/>
          <a:p>
            <a:pPr algn="ctr"/>
            <a:r>
              <a:rPr lang="zh-CN" altLang="en-US" sz="4800" b="1" kern="10" dirty="0">
                <a:ln w="12700">
                  <a:solidFill>
                    <a:srgbClr val="B2B2B2"/>
                  </a:solidFill>
                  <a:round/>
                  <a:headEnd/>
                  <a:tailEnd/>
                </a:ln>
                <a:solidFill>
                  <a:srgbClr val="FF0000"/>
                </a:solidFill>
                <a:effectLst>
                  <a:outerShdw dist="35921" dir="2700000" sy="50000" rotWithShape="0">
                    <a:srgbClr val="875B0D">
                      <a:alpha val="70000"/>
                    </a:srgbClr>
                  </a:outerShdw>
                </a:effectLst>
                <a:latin typeface="华文新魏"/>
              </a:rPr>
              <a:t>进诗人之精神世界</a:t>
            </a:r>
          </a:p>
        </p:txBody>
      </p:sp>
      <p:sp>
        <p:nvSpPr>
          <p:cNvPr id="19466" name="Text Box 10"/>
          <p:cNvSpPr txBox="1">
            <a:spLocks noChangeArrowheads="1"/>
          </p:cNvSpPr>
          <p:nvPr/>
        </p:nvSpPr>
        <p:spPr bwMode="auto">
          <a:xfrm>
            <a:off x="4859338" y="3933825"/>
            <a:ext cx="326243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4000" u="none" dirty="0" smtClean="0">
                <a:ea typeface="华文行楷" pitchFamily="2" charset="-122"/>
              </a:rPr>
              <a:t>鉴赏三、四段</a:t>
            </a:r>
            <a:endParaRPr lang="zh-CN" altLang="en-US" sz="4000" u="none" dirty="0">
              <a:ea typeface="华文行楷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67650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36513" y="1341438"/>
            <a:ext cx="9144000" cy="1079500"/>
          </a:xfrm>
        </p:spPr>
        <p:txBody>
          <a:bodyPr/>
          <a:lstStyle/>
          <a:p>
            <a:pPr>
              <a:buFontTx/>
              <a:buNone/>
            </a:pPr>
            <a:r>
              <a:rPr lang="zh-CN" altLang="en-US" b="1">
                <a:latin typeface="黑体" pitchFamily="2" charset="-122"/>
                <a:ea typeface="黑体" pitchFamily="2" charset="-122"/>
              </a:rPr>
              <a:t>讨论</a:t>
            </a:r>
            <a:r>
              <a:rPr lang="en-US" altLang="zh-CN" b="1">
                <a:latin typeface="黑体" pitchFamily="2" charset="-122"/>
                <a:ea typeface="黑体" pitchFamily="2" charset="-122"/>
              </a:rPr>
              <a:t>:</a:t>
            </a:r>
            <a:r>
              <a:rPr lang="zh-CN" altLang="en-US" b="1">
                <a:latin typeface="黑体" pitchFamily="2" charset="-122"/>
                <a:ea typeface="黑体" pitchFamily="2" charset="-122"/>
              </a:rPr>
              <a:t>这两段哪里写</a:t>
            </a:r>
            <a:r>
              <a:rPr lang="zh-CN" altLang="en-US" b="1">
                <a:latin typeface="Times New Roman"/>
                <a:ea typeface="黑体" pitchFamily="2" charset="-122"/>
              </a:rPr>
              <a:t>“</a:t>
            </a:r>
            <a:r>
              <a:rPr lang="zh-CN" altLang="en-US" b="1">
                <a:latin typeface="黑体" pitchFamily="2" charset="-122"/>
                <a:ea typeface="黑体" pitchFamily="2" charset="-122"/>
              </a:rPr>
              <a:t>乐</a:t>
            </a:r>
            <a:r>
              <a:rPr lang="zh-CN" altLang="en-US" b="1">
                <a:latin typeface="Times New Roman"/>
                <a:ea typeface="黑体" pitchFamily="2" charset="-122"/>
              </a:rPr>
              <a:t>”</a:t>
            </a:r>
            <a:r>
              <a:rPr lang="zh-CN" altLang="en-US" b="1">
                <a:latin typeface="黑体" pitchFamily="2" charset="-122"/>
                <a:ea typeface="黑体" pitchFamily="2" charset="-122"/>
              </a:rPr>
              <a:t>，哪里写</a:t>
            </a:r>
            <a:r>
              <a:rPr lang="zh-CN" altLang="en-US" b="1">
                <a:latin typeface="Times New Roman"/>
                <a:ea typeface="黑体" pitchFamily="2" charset="-122"/>
              </a:rPr>
              <a:t>“</a:t>
            </a:r>
            <a:r>
              <a:rPr lang="zh-CN" altLang="en-US" b="1">
                <a:latin typeface="黑体" pitchFamily="2" charset="-122"/>
                <a:ea typeface="黑体" pitchFamily="2" charset="-122"/>
              </a:rPr>
              <a:t>悲</a:t>
            </a:r>
            <a:r>
              <a:rPr lang="zh-CN" altLang="en-US" b="1">
                <a:latin typeface="Times New Roman"/>
                <a:ea typeface="黑体" pitchFamily="2" charset="-122"/>
              </a:rPr>
              <a:t>”</a:t>
            </a:r>
            <a:r>
              <a:rPr lang="zh-CN" altLang="en-US" b="1">
                <a:latin typeface="黑体" pitchFamily="2" charset="-122"/>
                <a:ea typeface="黑体" pitchFamily="2" charset="-122"/>
              </a:rPr>
              <a:t>？</a:t>
            </a:r>
            <a:r>
              <a:rPr lang="zh-CN" altLang="en-US" b="1">
                <a:latin typeface="Times New Roman"/>
                <a:ea typeface="黑体" pitchFamily="2" charset="-122"/>
              </a:rPr>
              <a:t>“</a:t>
            </a:r>
            <a:r>
              <a:rPr lang="zh-CN" altLang="en-US" b="1">
                <a:latin typeface="黑体" pitchFamily="2" charset="-122"/>
                <a:ea typeface="黑体" pitchFamily="2" charset="-122"/>
              </a:rPr>
              <a:t>悲</a:t>
            </a:r>
            <a:r>
              <a:rPr lang="zh-CN" altLang="en-US" b="1">
                <a:latin typeface="Times New Roman"/>
                <a:ea typeface="黑体" pitchFamily="2" charset="-122"/>
              </a:rPr>
              <a:t>”</a:t>
            </a:r>
            <a:r>
              <a:rPr lang="zh-CN" altLang="en-US" b="1">
                <a:latin typeface="黑体" pitchFamily="2" charset="-122"/>
                <a:ea typeface="黑体" pitchFamily="2" charset="-122"/>
              </a:rPr>
              <a:t>从何  来？</a:t>
            </a:r>
          </a:p>
        </p:txBody>
      </p:sp>
      <p:sp>
        <p:nvSpPr>
          <p:cNvPr id="20483" name="Text Box 3"/>
          <p:cNvSpPr txBox="1">
            <a:spLocks noChangeArrowheads="1"/>
          </p:cNvSpPr>
          <p:nvPr/>
        </p:nvSpPr>
        <p:spPr bwMode="auto">
          <a:xfrm>
            <a:off x="1619250" y="620713"/>
            <a:ext cx="7086600" cy="641350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600" b="1" u="none" dirty="0">
                <a:solidFill>
                  <a:srgbClr val="FF3300"/>
                </a:solidFill>
                <a:latin typeface="华文行楷" pitchFamily="2" charset="-122"/>
                <a:ea typeface="华文行楷" pitchFamily="2" charset="-122"/>
              </a:rPr>
              <a:t>齐</a:t>
            </a:r>
            <a:r>
              <a:rPr lang="zh-CN" altLang="en-US" sz="3600" b="1" u="none" dirty="0" smtClean="0">
                <a:solidFill>
                  <a:srgbClr val="FF3300"/>
                </a:solidFill>
                <a:latin typeface="华文行楷" pitchFamily="2" charset="-122"/>
                <a:ea typeface="华文行楷" pitchFamily="2" charset="-122"/>
              </a:rPr>
              <a:t>读三</a:t>
            </a:r>
            <a:r>
              <a:rPr lang="en-US" altLang="zh-CN" sz="3600" b="1" u="none" dirty="0" smtClean="0">
                <a:solidFill>
                  <a:srgbClr val="FF3300"/>
                </a:solidFill>
                <a:latin typeface="华文行楷" pitchFamily="2" charset="-122"/>
                <a:ea typeface="华文行楷" pitchFamily="2" charset="-122"/>
              </a:rPr>
              <a:t>\</a:t>
            </a:r>
            <a:r>
              <a:rPr lang="zh-CN" altLang="en-US" sz="3600" b="1" dirty="0">
                <a:solidFill>
                  <a:srgbClr val="FF3300"/>
                </a:solidFill>
                <a:latin typeface="华文行楷" pitchFamily="2" charset="-122"/>
                <a:ea typeface="华文行楷" pitchFamily="2" charset="-122"/>
              </a:rPr>
              <a:t>四</a:t>
            </a:r>
            <a:r>
              <a:rPr lang="zh-CN" altLang="en-US" sz="3600" b="1" u="none" dirty="0" smtClean="0">
                <a:solidFill>
                  <a:srgbClr val="FF3300"/>
                </a:solidFill>
                <a:latin typeface="华文行楷" pitchFamily="2" charset="-122"/>
                <a:ea typeface="华文行楷" pitchFamily="2" charset="-122"/>
              </a:rPr>
              <a:t>段</a:t>
            </a:r>
            <a:r>
              <a:rPr lang="en-US" altLang="zh-CN" sz="3600" b="1" u="none" dirty="0">
                <a:solidFill>
                  <a:srgbClr val="FF3300"/>
                </a:solidFill>
                <a:latin typeface="华文行楷" pitchFamily="2" charset="-122"/>
                <a:ea typeface="华文行楷" pitchFamily="2" charset="-122"/>
              </a:rPr>
              <a:t>,</a:t>
            </a:r>
            <a:r>
              <a:rPr lang="zh-CN" altLang="en-US" sz="3600" b="1" u="none" dirty="0">
                <a:solidFill>
                  <a:srgbClr val="FF3300"/>
                </a:solidFill>
                <a:latin typeface="华文行楷" pitchFamily="2" charset="-122"/>
                <a:ea typeface="华文行楷" pitchFamily="2" charset="-122"/>
              </a:rPr>
              <a:t>体会作者情感</a:t>
            </a:r>
          </a:p>
        </p:txBody>
      </p:sp>
      <p:sp>
        <p:nvSpPr>
          <p:cNvPr id="20484" name="Text Box 4"/>
          <p:cNvSpPr txBox="1">
            <a:spLocks noChangeArrowheads="1"/>
          </p:cNvSpPr>
          <p:nvPr/>
        </p:nvSpPr>
        <p:spPr bwMode="auto">
          <a:xfrm>
            <a:off x="914400" y="2522538"/>
            <a:ext cx="7848600" cy="4339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en-US" altLang="zh-CN" sz="2400" b="1" u="none" dirty="0"/>
          </a:p>
          <a:p>
            <a:pPr>
              <a:spcBef>
                <a:spcPct val="50000"/>
              </a:spcBef>
            </a:pPr>
            <a:endParaRPr lang="en-US" altLang="zh-CN" sz="2400" b="1" u="none" dirty="0"/>
          </a:p>
          <a:p>
            <a:pPr>
              <a:spcBef>
                <a:spcPct val="50000"/>
              </a:spcBef>
            </a:pPr>
            <a:r>
              <a:rPr lang="zh-CN" altLang="en-US" sz="2400" b="1" u="none" dirty="0" smtClean="0">
                <a:solidFill>
                  <a:srgbClr val="FF3300"/>
                </a:solidFill>
              </a:rPr>
              <a:t>第三段</a:t>
            </a:r>
            <a:r>
              <a:rPr lang="en-US" altLang="zh-CN" sz="2400" b="1" u="none" dirty="0">
                <a:solidFill>
                  <a:srgbClr val="FF3300"/>
                </a:solidFill>
              </a:rPr>
              <a:t>:</a:t>
            </a:r>
          </a:p>
          <a:p>
            <a:pPr>
              <a:spcBef>
                <a:spcPct val="50000"/>
              </a:spcBef>
            </a:pPr>
            <a:endParaRPr lang="en-US" altLang="zh-CN" sz="2400" b="1" u="none" dirty="0">
              <a:solidFill>
                <a:srgbClr val="FF3300"/>
              </a:solidFill>
            </a:endParaRPr>
          </a:p>
          <a:p>
            <a:pPr>
              <a:spcBef>
                <a:spcPct val="50000"/>
              </a:spcBef>
            </a:pPr>
            <a:endParaRPr lang="en-US" altLang="zh-CN" sz="2400" b="1" u="none" dirty="0">
              <a:solidFill>
                <a:srgbClr val="FF3300"/>
              </a:solidFill>
            </a:endParaRPr>
          </a:p>
          <a:p>
            <a:pPr>
              <a:spcBef>
                <a:spcPct val="50000"/>
              </a:spcBef>
            </a:pPr>
            <a:endParaRPr lang="en-US" altLang="zh-CN" sz="2400" b="1" u="none" dirty="0">
              <a:solidFill>
                <a:srgbClr val="FF3300"/>
              </a:solidFill>
            </a:endParaRPr>
          </a:p>
          <a:p>
            <a:pPr>
              <a:spcBef>
                <a:spcPct val="50000"/>
              </a:spcBef>
            </a:pPr>
            <a:r>
              <a:rPr lang="zh-CN" altLang="en-US" sz="2400" b="1" u="none" dirty="0" smtClean="0">
                <a:solidFill>
                  <a:srgbClr val="FF3300"/>
                </a:solidFill>
              </a:rPr>
              <a:t>第四段</a:t>
            </a:r>
            <a:r>
              <a:rPr lang="zh-CN" altLang="en-US" sz="2400" b="1" u="none" dirty="0">
                <a:solidFill>
                  <a:srgbClr val="FF3300"/>
                </a:solidFill>
              </a:rPr>
              <a:t>：</a:t>
            </a:r>
          </a:p>
          <a:p>
            <a:pPr>
              <a:spcBef>
                <a:spcPct val="50000"/>
              </a:spcBef>
            </a:pPr>
            <a:endParaRPr lang="en-US" altLang="zh-CN" sz="2400" u="none" dirty="0"/>
          </a:p>
        </p:txBody>
      </p:sp>
      <p:sp>
        <p:nvSpPr>
          <p:cNvPr id="20485" name="AutoShape 5"/>
          <p:cNvSpPr>
            <a:spLocks/>
          </p:cNvSpPr>
          <p:nvPr/>
        </p:nvSpPr>
        <p:spPr bwMode="auto">
          <a:xfrm>
            <a:off x="2039938" y="3209925"/>
            <a:ext cx="228600" cy="1371600"/>
          </a:xfrm>
          <a:prstGeom prst="leftBrace">
            <a:avLst>
              <a:gd name="adj1" fmla="val 50000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0486" name="Text Box 6"/>
          <p:cNvSpPr txBox="1">
            <a:spLocks noChangeArrowheads="1"/>
          </p:cNvSpPr>
          <p:nvPr/>
        </p:nvSpPr>
        <p:spPr bwMode="auto">
          <a:xfrm>
            <a:off x="2209800" y="2971800"/>
            <a:ext cx="18288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u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写宴会盛况</a:t>
            </a:r>
          </a:p>
        </p:txBody>
      </p:sp>
      <p:sp>
        <p:nvSpPr>
          <p:cNvPr id="20487" name="AutoShape 7"/>
          <p:cNvSpPr>
            <a:spLocks/>
          </p:cNvSpPr>
          <p:nvPr/>
        </p:nvSpPr>
        <p:spPr bwMode="auto">
          <a:xfrm>
            <a:off x="3848100" y="2725738"/>
            <a:ext cx="76200" cy="990600"/>
          </a:xfrm>
          <a:prstGeom prst="leftBrace">
            <a:avLst>
              <a:gd name="adj1" fmla="val 108333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0488" name="Text Box 8"/>
          <p:cNvSpPr txBox="1">
            <a:spLocks noChangeArrowheads="1"/>
          </p:cNvSpPr>
          <p:nvPr/>
        </p:nvSpPr>
        <p:spPr bwMode="auto">
          <a:xfrm>
            <a:off x="3962400" y="2711450"/>
            <a:ext cx="2971800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u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管弦之胜</a:t>
            </a:r>
            <a:r>
              <a:rPr lang="en-US" altLang="zh-CN" sz="2400" b="1" u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</a:t>
            </a:r>
            <a:r>
              <a:rPr lang="zh-CN" altLang="en-US" sz="2400" b="1" u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哥声之美</a:t>
            </a:r>
          </a:p>
          <a:p>
            <a:pPr>
              <a:spcBef>
                <a:spcPct val="50000"/>
              </a:spcBef>
            </a:pPr>
            <a:r>
              <a:rPr lang="zh-CN" altLang="en-US" sz="2400" b="1" u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宴会豪华</a:t>
            </a:r>
            <a:r>
              <a:rPr lang="en-US" altLang="zh-CN" sz="2400" b="1" u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</a:t>
            </a:r>
            <a:r>
              <a:rPr lang="zh-CN" altLang="en-US" sz="2400" b="1" u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2" action="ppaction://hlinksldjump"/>
              </a:rPr>
              <a:t>人物高雅</a:t>
            </a:r>
            <a:endParaRPr lang="zh-CN" altLang="en-US" sz="2400" b="1" u="non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489" name="Text Box 9"/>
          <p:cNvSpPr txBox="1">
            <a:spLocks noChangeArrowheads="1"/>
          </p:cNvSpPr>
          <p:nvPr/>
        </p:nvSpPr>
        <p:spPr bwMode="auto">
          <a:xfrm>
            <a:off x="2286000" y="3352800"/>
            <a:ext cx="1828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zh-CN" altLang="zh-CN" u="none"/>
          </a:p>
        </p:txBody>
      </p:sp>
      <p:sp>
        <p:nvSpPr>
          <p:cNvPr id="20490" name="Text Box 10"/>
          <p:cNvSpPr txBox="1">
            <a:spLocks noChangeArrowheads="1"/>
          </p:cNvSpPr>
          <p:nvPr/>
        </p:nvSpPr>
        <p:spPr bwMode="auto">
          <a:xfrm>
            <a:off x="2286000" y="4267200"/>
            <a:ext cx="16764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u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兴尽悲来</a:t>
            </a:r>
          </a:p>
        </p:txBody>
      </p:sp>
      <p:sp>
        <p:nvSpPr>
          <p:cNvPr id="20491" name="AutoShape 11"/>
          <p:cNvSpPr>
            <a:spLocks/>
          </p:cNvSpPr>
          <p:nvPr/>
        </p:nvSpPr>
        <p:spPr bwMode="auto">
          <a:xfrm>
            <a:off x="3771900" y="3860800"/>
            <a:ext cx="152400" cy="1371600"/>
          </a:xfrm>
          <a:prstGeom prst="leftBrace">
            <a:avLst>
              <a:gd name="adj1" fmla="val 75000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0492" name="Text Box 12"/>
          <p:cNvSpPr txBox="1">
            <a:spLocks noChangeArrowheads="1"/>
          </p:cNvSpPr>
          <p:nvPr/>
        </p:nvSpPr>
        <p:spPr bwMode="auto">
          <a:xfrm>
            <a:off x="3962400" y="3810000"/>
            <a:ext cx="51816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u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叹天地之大</a:t>
            </a:r>
            <a:r>
              <a:rPr lang="en-US" altLang="zh-CN" sz="2400" b="1" u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</a:t>
            </a:r>
            <a:r>
              <a:rPr lang="zh-CN" altLang="en-US" sz="2400" b="1" u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宇宙无穷</a:t>
            </a:r>
            <a:r>
              <a:rPr lang="en-US" altLang="zh-CN" sz="2400" b="1" u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zh-CN" altLang="en-US" sz="2400" b="1" u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反村人之渺小</a:t>
            </a:r>
            <a:r>
              <a:rPr lang="en-US" altLang="zh-CN" sz="2400" b="1" u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</a:p>
        </p:txBody>
      </p:sp>
      <p:sp>
        <p:nvSpPr>
          <p:cNvPr id="20493" name="Text Box 13"/>
          <p:cNvSpPr txBox="1">
            <a:spLocks noChangeArrowheads="1"/>
          </p:cNvSpPr>
          <p:nvPr/>
        </p:nvSpPr>
        <p:spPr bwMode="auto">
          <a:xfrm>
            <a:off x="3962400" y="4440238"/>
            <a:ext cx="3048000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u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人生无常</a:t>
            </a:r>
            <a:r>
              <a:rPr lang="en-US" altLang="zh-CN" sz="2400" b="1" u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</a:t>
            </a:r>
            <a:r>
              <a:rPr lang="zh-CN" altLang="en-US" sz="2400" b="1" u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盛衰有时</a:t>
            </a:r>
            <a:r>
              <a:rPr lang="en-US" altLang="zh-CN" sz="2400" b="1" u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</a:t>
            </a:r>
          </a:p>
          <a:p>
            <a:pPr>
              <a:spcBef>
                <a:spcPct val="50000"/>
              </a:spcBef>
            </a:pPr>
            <a:r>
              <a:rPr lang="zh-CN" altLang="en-US" sz="2400" b="1" u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怀才不遇</a:t>
            </a:r>
            <a:r>
              <a:rPr lang="en-US" altLang="zh-CN" sz="2400" b="1" u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</a:t>
            </a:r>
            <a:r>
              <a:rPr lang="zh-CN" altLang="en-US" sz="2400" b="1" u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报国无路</a:t>
            </a:r>
          </a:p>
        </p:txBody>
      </p:sp>
      <p:sp>
        <p:nvSpPr>
          <p:cNvPr id="20496" name="Text Box 16"/>
          <p:cNvSpPr txBox="1">
            <a:spLocks noChangeArrowheads="1"/>
          </p:cNvSpPr>
          <p:nvPr/>
        </p:nvSpPr>
        <p:spPr bwMode="auto">
          <a:xfrm>
            <a:off x="2124075" y="5805488"/>
            <a:ext cx="67056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3" action="ppaction://hlinksldjump"/>
              </a:rPr>
              <a:t>言自己虽时运不济，但因之自勉，从消沉中振起，理想、志节不变</a:t>
            </a:r>
            <a:endParaRPr lang="zh-CN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76165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4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4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4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4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4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4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04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04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04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04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04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04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04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04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04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04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04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04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04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04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84" grpId="0" autoUpdateAnimBg="0"/>
      <p:bldP spid="20485" grpId="0" animBg="1"/>
      <p:bldP spid="20486" grpId="0" autoUpdateAnimBg="0"/>
      <p:bldP spid="20487" grpId="0" animBg="1"/>
      <p:bldP spid="20488" grpId="0" autoUpdateAnimBg="0"/>
      <p:bldP spid="20490" grpId="0" autoUpdateAnimBg="0"/>
      <p:bldP spid="20491" grpId="0" animBg="1"/>
      <p:bldP spid="20492" grpId="0" autoUpdateAnimBg="0"/>
      <p:bldP spid="20493" grpId="0" autoUpdateAnimBg="0"/>
      <p:bldP spid="20496" grpId="0" autoUpdateAnimBg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5" name="Rectangle 7"/>
          <p:cNvSpPr>
            <a:spLocks noChangeArrowheads="1"/>
          </p:cNvSpPr>
          <p:nvPr/>
        </p:nvSpPr>
        <p:spPr bwMode="auto">
          <a:xfrm>
            <a:off x="250825" y="1317496"/>
            <a:ext cx="3529013" cy="50167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r>
              <a:rPr lang="zh-CN" altLang="en-US" sz="3200" b="1" u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睢园绿竹</a:t>
            </a:r>
          </a:p>
          <a:p>
            <a:endParaRPr lang="zh-CN" altLang="en-US" sz="3200" b="1" u="non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zh-CN" altLang="en-US" sz="3200" b="1" u="non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sz="3200" b="1" u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气凌彭泽之樽</a:t>
            </a:r>
          </a:p>
          <a:p>
            <a:endParaRPr lang="zh-CN" altLang="en-US" sz="3200" b="1" u="non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zh-CN" altLang="en-US" sz="3200" b="1" u="non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sz="3200" b="1" u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邺水朱华</a:t>
            </a:r>
          </a:p>
          <a:p>
            <a:endParaRPr lang="zh-CN" altLang="en-US" sz="3200" b="1" u="non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zh-CN" altLang="en-US" sz="3200" b="1" u="non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sz="3200" b="1" u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光照临川之笔</a:t>
            </a:r>
          </a:p>
        </p:txBody>
      </p:sp>
      <p:pic>
        <p:nvPicPr>
          <p:cNvPr id="135176" name="Picture 8" descr="taoyuanm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675" y="188913"/>
            <a:ext cx="1751013" cy="321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5177" name="Picture 9" descr="caozhi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575" y="3716338"/>
            <a:ext cx="1570038" cy="2447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5178" name="Picture 10" descr="xielingyu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063" y="2997200"/>
            <a:ext cx="1790700" cy="3143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5179" name="Text Box 11"/>
          <p:cNvSpPr txBox="1">
            <a:spLocks noChangeArrowheads="1"/>
          </p:cNvSpPr>
          <p:nvPr/>
        </p:nvSpPr>
        <p:spPr bwMode="auto">
          <a:xfrm>
            <a:off x="4932363" y="692150"/>
            <a:ext cx="2656496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3200" b="1" u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隶书" pitchFamily="49" charset="-122"/>
              </a:rPr>
              <a:t>比拟参加宴会</a:t>
            </a:r>
          </a:p>
          <a:p>
            <a:r>
              <a:rPr lang="zh-CN" altLang="en-US" sz="3200" b="1" u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隶书" pitchFamily="49" charset="-122"/>
              </a:rPr>
              <a:t>的人多俊才</a:t>
            </a:r>
          </a:p>
        </p:txBody>
      </p:sp>
      <p:sp>
        <p:nvSpPr>
          <p:cNvPr id="135180" name="Rectangle 12"/>
          <p:cNvSpPr>
            <a:spLocks noChangeArrowheads="1"/>
          </p:cNvSpPr>
          <p:nvPr/>
        </p:nvSpPr>
        <p:spPr bwMode="auto">
          <a:xfrm>
            <a:off x="5436096" y="1816345"/>
            <a:ext cx="3435350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3200" b="1" u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隶书" pitchFamily="49" charset="-122"/>
              </a:rPr>
              <a:t>——</a:t>
            </a:r>
            <a:r>
              <a:rPr lang="zh-CN" altLang="en-US" sz="3200" b="1" u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隶书" pitchFamily="49" charset="-122"/>
              </a:rPr>
              <a:t>盛会，自己三</a:t>
            </a:r>
          </a:p>
          <a:p>
            <a:r>
              <a:rPr lang="zh-CN" altLang="en-US" sz="3200" b="1" u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隶书" pitchFamily="49" charset="-122"/>
              </a:rPr>
              <a:t>生有幸。</a:t>
            </a:r>
          </a:p>
        </p:txBody>
      </p:sp>
      <p:sp>
        <p:nvSpPr>
          <p:cNvPr id="135181" name="AutoShape 13">
            <a:hlinkClick r:id="rId5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8101013" y="6021388"/>
            <a:ext cx="431800" cy="431800"/>
          </a:xfrm>
          <a:prstGeom prst="actionButtonBeginning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0738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135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8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351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51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351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5179" grpId="0"/>
      <p:bldP spid="13518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6" name="WordArt 4"/>
          <p:cNvSpPr>
            <a:spLocks noChangeArrowheads="1" noChangeShapeType="1" noTextEdit="1"/>
          </p:cNvSpPr>
          <p:nvPr/>
        </p:nvSpPr>
        <p:spPr bwMode="auto">
          <a:xfrm>
            <a:off x="971550" y="1412875"/>
            <a:ext cx="914400" cy="609600"/>
          </a:xfrm>
          <a:prstGeom prst="rect">
            <a:avLst/>
          </a:prstGeom>
          <a:extLst>
            <a:ext uri="{AF507438-7753-43E0-B8FC-AC1667EBCBE1}">
              <a14:hiddenEffects xmlns:a14="http://schemas.microsoft.com/office/drawing/2010/main">
                <a:effectLst/>
              </a14:hiddenEffects>
            </a:ext>
          </a:extLst>
        </p:spPr>
        <p:txBody>
          <a:bodyPr wrap="none" fromWordArt="1">
            <a:prstTxWarp prst="textDeflate">
              <a:avLst>
                <a:gd name="adj" fmla="val 26227"/>
              </a:avLst>
            </a:prstTxWarp>
          </a:bodyPr>
          <a:lstStyle/>
          <a:p>
            <a:pPr algn="ctr"/>
            <a:r>
              <a:rPr lang="zh-CN" altLang="en-US" sz="3600" b="1" kern="10" dirty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000000"/>
                </a:solidFill>
                <a:latin typeface="宋体"/>
                <a:ea typeface="宋体"/>
              </a:rPr>
              <a:t>冯唐</a:t>
            </a:r>
          </a:p>
        </p:txBody>
      </p:sp>
      <p:sp>
        <p:nvSpPr>
          <p:cNvPr id="136197" name="WordArt 5"/>
          <p:cNvSpPr>
            <a:spLocks noChangeArrowheads="1" noChangeShapeType="1" noTextEdit="1"/>
          </p:cNvSpPr>
          <p:nvPr/>
        </p:nvSpPr>
        <p:spPr bwMode="auto">
          <a:xfrm>
            <a:off x="2916238" y="1412875"/>
            <a:ext cx="914400" cy="609600"/>
          </a:xfrm>
          <a:prstGeom prst="rect">
            <a:avLst/>
          </a:prstGeom>
          <a:extLst>
            <a:ext uri="{AF507438-7753-43E0-B8FC-AC1667EBCBE1}">
              <a14:hiddenEffects xmlns:a14="http://schemas.microsoft.com/office/drawing/2010/main">
                <a:effectLst/>
              </a14:hiddenEffects>
            </a:ext>
          </a:extLst>
        </p:spPr>
        <p:txBody>
          <a:bodyPr wrap="none" fromWordArt="1">
            <a:prstTxWarp prst="textDeflate">
              <a:avLst>
                <a:gd name="adj" fmla="val 26227"/>
              </a:avLst>
            </a:prstTxWarp>
          </a:bodyPr>
          <a:lstStyle/>
          <a:p>
            <a:pPr algn="ctr"/>
            <a:r>
              <a:rPr lang="zh-CN" altLang="en-US" sz="3600" b="1" kern="10" dirty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000000"/>
                </a:solidFill>
                <a:latin typeface="宋体"/>
                <a:ea typeface="宋体"/>
              </a:rPr>
              <a:t>李广</a:t>
            </a:r>
          </a:p>
        </p:txBody>
      </p:sp>
      <p:sp>
        <p:nvSpPr>
          <p:cNvPr id="136198" name="WordArt 6"/>
          <p:cNvSpPr>
            <a:spLocks noChangeArrowheads="1" noChangeShapeType="1" noTextEdit="1"/>
          </p:cNvSpPr>
          <p:nvPr/>
        </p:nvSpPr>
        <p:spPr bwMode="auto">
          <a:xfrm>
            <a:off x="4643438" y="1412875"/>
            <a:ext cx="914400" cy="609600"/>
          </a:xfrm>
          <a:prstGeom prst="rect">
            <a:avLst/>
          </a:prstGeom>
          <a:extLst>
            <a:ext uri="{AF507438-7753-43E0-B8FC-AC1667EBCBE1}">
              <a14:hiddenEffects xmlns:a14="http://schemas.microsoft.com/office/drawing/2010/main">
                <a:effectLst/>
              </a14:hiddenEffects>
            </a:ext>
          </a:extLst>
        </p:spPr>
        <p:txBody>
          <a:bodyPr wrap="none" fromWordArt="1">
            <a:prstTxWarp prst="textDeflate">
              <a:avLst>
                <a:gd name="adj" fmla="val 26227"/>
              </a:avLst>
            </a:prstTxWarp>
          </a:bodyPr>
          <a:lstStyle/>
          <a:p>
            <a:pPr algn="ctr"/>
            <a:r>
              <a:rPr lang="zh-CN" altLang="en-US" sz="3600" b="1" kern="10" dirty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000000"/>
                </a:solidFill>
                <a:latin typeface="宋体"/>
                <a:ea typeface="宋体"/>
              </a:rPr>
              <a:t>贾谊</a:t>
            </a:r>
          </a:p>
        </p:txBody>
      </p:sp>
      <p:sp>
        <p:nvSpPr>
          <p:cNvPr id="136199" name="WordArt 7"/>
          <p:cNvSpPr>
            <a:spLocks noChangeArrowheads="1" noChangeShapeType="1" noTextEdit="1"/>
          </p:cNvSpPr>
          <p:nvPr/>
        </p:nvSpPr>
        <p:spPr bwMode="auto">
          <a:xfrm>
            <a:off x="6732588" y="1412875"/>
            <a:ext cx="914400" cy="609600"/>
          </a:xfrm>
          <a:prstGeom prst="rect">
            <a:avLst/>
          </a:prstGeom>
          <a:extLst>
            <a:ext uri="{AF507438-7753-43E0-B8FC-AC1667EBCBE1}">
              <a14:hiddenEffects xmlns:a14="http://schemas.microsoft.com/office/drawing/2010/main">
                <a:effectLst/>
              </a14:hiddenEffects>
            </a:ext>
          </a:extLst>
        </p:spPr>
        <p:txBody>
          <a:bodyPr wrap="none" fromWordArt="1">
            <a:prstTxWarp prst="textDeflate">
              <a:avLst>
                <a:gd name="adj" fmla="val 26227"/>
              </a:avLst>
            </a:prstTxWarp>
          </a:bodyPr>
          <a:lstStyle/>
          <a:p>
            <a:pPr algn="ctr"/>
            <a:r>
              <a:rPr lang="zh-CN" altLang="en-US" sz="3600" b="1" kern="10" dirty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000000"/>
                </a:solidFill>
                <a:latin typeface="宋体"/>
                <a:ea typeface="宋体"/>
              </a:rPr>
              <a:t>梁鸿</a:t>
            </a:r>
          </a:p>
        </p:txBody>
      </p:sp>
      <p:sp>
        <p:nvSpPr>
          <p:cNvPr id="136200" name="WordArt 8"/>
          <p:cNvSpPr>
            <a:spLocks noChangeArrowheads="1" noChangeShapeType="1" noTextEdit="1"/>
          </p:cNvSpPr>
          <p:nvPr/>
        </p:nvSpPr>
        <p:spPr bwMode="auto">
          <a:xfrm>
            <a:off x="2987675" y="3933825"/>
            <a:ext cx="914400" cy="609600"/>
          </a:xfrm>
          <a:prstGeom prst="rect">
            <a:avLst/>
          </a:prstGeom>
          <a:extLst>
            <a:ext uri="{AF507438-7753-43E0-B8FC-AC1667EBCBE1}">
              <a14:hiddenEffects xmlns:a14="http://schemas.microsoft.com/office/drawing/2010/main">
                <a:effectLst/>
              </a14:hiddenEffects>
            </a:ext>
          </a:extLst>
        </p:spPr>
        <p:txBody>
          <a:bodyPr wrap="none" fromWordArt="1">
            <a:prstTxWarp prst="textDeflate">
              <a:avLst>
                <a:gd name="adj" fmla="val 26227"/>
              </a:avLst>
            </a:prstTxWarp>
          </a:bodyPr>
          <a:lstStyle/>
          <a:p>
            <a:pPr algn="ctr"/>
            <a:r>
              <a:rPr lang="zh-CN" altLang="en-US" sz="3600" kern="1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000000"/>
                </a:solidFill>
                <a:latin typeface="宋体"/>
                <a:ea typeface="宋体"/>
              </a:rPr>
              <a:t>孟尝</a:t>
            </a:r>
          </a:p>
        </p:txBody>
      </p:sp>
      <p:sp>
        <p:nvSpPr>
          <p:cNvPr id="136201" name="WordArt 9"/>
          <p:cNvSpPr>
            <a:spLocks noChangeArrowheads="1" noChangeShapeType="1" noTextEdit="1"/>
          </p:cNvSpPr>
          <p:nvPr/>
        </p:nvSpPr>
        <p:spPr bwMode="auto">
          <a:xfrm>
            <a:off x="5076825" y="3933825"/>
            <a:ext cx="914400" cy="609600"/>
          </a:xfrm>
          <a:prstGeom prst="rect">
            <a:avLst/>
          </a:prstGeom>
          <a:extLst>
            <a:ext uri="{AF507438-7753-43E0-B8FC-AC1667EBCBE1}">
              <a14:hiddenEffects xmlns:a14="http://schemas.microsoft.com/office/drawing/2010/main">
                <a:effectLst/>
              </a14:hiddenEffects>
            </a:ext>
          </a:extLst>
        </p:spPr>
        <p:txBody>
          <a:bodyPr wrap="none" fromWordArt="1">
            <a:prstTxWarp prst="textDeflate">
              <a:avLst>
                <a:gd name="adj" fmla="val 26227"/>
              </a:avLst>
            </a:prstTxWarp>
          </a:bodyPr>
          <a:lstStyle/>
          <a:p>
            <a:pPr algn="ctr"/>
            <a:r>
              <a:rPr lang="zh-CN" altLang="en-US" sz="3600" kern="1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000000"/>
                </a:solidFill>
                <a:latin typeface="宋体"/>
                <a:ea typeface="宋体"/>
              </a:rPr>
              <a:t>阮籍</a:t>
            </a:r>
          </a:p>
        </p:txBody>
      </p:sp>
      <p:grpSp>
        <p:nvGrpSpPr>
          <p:cNvPr id="136215" name="Group 23"/>
          <p:cNvGrpSpPr>
            <a:grpSpLocks/>
          </p:cNvGrpSpPr>
          <p:nvPr/>
        </p:nvGrpSpPr>
        <p:grpSpPr bwMode="auto">
          <a:xfrm>
            <a:off x="1476375" y="1989138"/>
            <a:ext cx="5759450" cy="1531937"/>
            <a:chOff x="930" y="1253"/>
            <a:chExt cx="3628" cy="965"/>
          </a:xfrm>
        </p:grpSpPr>
        <p:sp>
          <p:nvSpPr>
            <p:cNvPr id="136203" name="Text Box 11"/>
            <p:cNvSpPr txBox="1">
              <a:spLocks noChangeArrowheads="1"/>
            </p:cNvSpPr>
            <p:nvPr/>
          </p:nvSpPr>
          <p:spPr bwMode="auto">
            <a:xfrm>
              <a:off x="1156" y="1738"/>
              <a:ext cx="3284" cy="4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zh-CN" altLang="en-US" sz="4400" b="1" u="none">
                  <a:ea typeface="华文彩云" pitchFamily="2" charset="-122"/>
                </a:rPr>
                <a:t>怀才不遇、报国无路</a:t>
              </a:r>
            </a:p>
          </p:txBody>
        </p:sp>
        <p:sp>
          <p:nvSpPr>
            <p:cNvPr id="136206" name="Line 14"/>
            <p:cNvSpPr>
              <a:spLocks noChangeShapeType="1"/>
            </p:cNvSpPr>
            <p:nvPr/>
          </p:nvSpPr>
          <p:spPr bwMode="auto">
            <a:xfrm>
              <a:off x="930" y="1298"/>
              <a:ext cx="1859" cy="4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6207" name="Line 15"/>
            <p:cNvSpPr>
              <a:spLocks noChangeShapeType="1"/>
            </p:cNvSpPr>
            <p:nvPr/>
          </p:nvSpPr>
          <p:spPr bwMode="auto">
            <a:xfrm flipH="1">
              <a:off x="2835" y="1253"/>
              <a:ext cx="1723" cy="5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36219" name="Group 27"/>
          <p:cNvGrpSpPr>
            <a:grpSpLocks/>
          </p:cNvGrpSpPr>
          <p:nvPr/>
        </p:nvGrpSpPr>
        <p:grpSpPr bwMode="auto">
          <a:xfrm>
            <a:off x="1476375" y="4437063"/>
            <a:ext cx="936625" cy="936625"/>
            <a:chOff x="930" y="2795"/>
            <a:chExt cx="590" cy="590"/>
          </a:xfrm>
        </p:grpSpPr>
        <p:sp>
          <p:nvSpPr>
            <p:cNvPr id="136217" name="Oval 25"/>
            <p:cNvSpPr>
              <a:spLocks noChangeArrowheads="1"/>
            </p:cNvSpPr>
            <p:nvPr/>
          </p:nvSpPr>
          <p:spPr bwMode="auto">
            <a:xfrm>
              <a:off x="930" y="2795"/>
              <a:ext cx="590" cy="59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b="1">
                <a:solidFill>
                  <a:srgbClr val="FF0000"/>
                </a:solidFill>
              </a:endParaRPr>
            </a:p>
          </p:txBody>
        </p:sp>
        <p:sp>
          <p:nvSpPr>
            <p:cNvPr id="136208" name="Text Box 16"/>
            <p:cNvSpPr txBox="1">
              <a:spLocks noChangeArrowheads="1"/>
            </p:cNvSpPr>
            <p:nvPr/>
          </p:nvSpPr>
          <p:spPr bwMode="auto">
            <a:xfrm>
              <a:off x="1020" y="2872"/>
              <a:ext cx="440" cy="4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zh-CN" altLang="en-US" sz="4000" b="1" u="none" dirty="0">
                  <a:solidFill>
                    <a:srgbClr val="FF0000"/>
                  </a:solidFill>
                  <a:ea typeface="华文行楷" pitchFamily="2" charset="-122"/>
                </a:rPr>
                <a:t>空</a:t>
              </a:r>
            </a:p>
          </p:txBody>
        </p:sp>
      </p:grpSp>
      <p:grpSp>
        <p:nvGrpSpPr>
          <p:cNvPr id="136220" name="Group 28"/>
          <p:cNvGrpSpPr>
            <a:grpSpLocks/>
          </p:cNvGrpSpPr>
          <p:nvPr/>
        </p:nvGrpSpPr>
        <p:grpSpPr bwMode="auto">
          <a:xfrm>
            <a:off x="6300788" y="4437063"/>
            <a:ext cx="936625" cy="936625"/>
            <a:chOff x="3969" y="2795"/>
            <a:chExt cx="590" cy="590"/>
          </a:xfrm>
        </p:grpSpPr>
        <p:sp>
          <p:nvSpPr>
            <p:cNvPr id="136218" name="Oval 26"/>
            <p:cNvSpPr>
              <a:spLocks noChangeArrowheads="1"/>
            </p:cNvSpPr>
            <p:nvPr/>
          </p:nvSpPr>
          <p:spPr bwMode="auto">
            <a:xfrm>
              <a:off x="3969" y="2795"/>
              <a:ext cx="590" cy="59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b="1">
                <a:solidFill>
                  <a:srgbClr val="FF0000"/>
                </a:solidFill>
              </a:endParaRPr>
            </a:p>
          </p:txBody>
        </p:sp>
        <p:sp>
          <p:nvSpPr>
            <p:cNvPr id="136209" name="Text Box 17"/>
            <p:cNvSpPr txBox="1">
              <a:spLocks noChangeArrowheads="1"/>
            </p:cNvSpPr>
            <p:nvPr/>
          </p:nvSpPr>
          <p:spPr bwMode="auto">
            <a:xfrm>
              <a:off x="4059" y="2892"/>
              <a:ext cx="440" cy="4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zh-CN" altLang="en-US" sz="4000" b="1" u="none" dirty="0">
                  <a:solidFill>
                    <a:srgbClr val="FF0000"/>
                  </a:solidFill>
                  <a:ea typeface="华文行楷" pitchFamily="2" charset="-122"/>
                </a:rPr>
                <a:t>岂</a:t>
              </a:r>
            </a:p>
          </p:txBody>
        </p:sp>
      </p:grpSp>
      <p:grpSp>
        <p:nvGrpSpPr>
          <p:cNvPr id="136216" name="Group 24"/>
          <p:cNvGrpSpPr>
            <a:grpSpLocks/>
          </p:cNvGrpSpPr>
          <p:nvPr/>
        </p:nvGrpSpPr>
        <p:grpSpPr bwMode="auto">
          <a:xfrm>
            <a:off x="2987675" y="4508500"/>
            <a:ext cx="2978150" cy="1554163"/>
            <a:chOff x="1882" y="2840"/>
            <a:chExt cx="1876" cy="979"/>
          </a:xfrm>
        </p:grpSpPr>
        <p:sp>
          <p:nvSpPr>
            <p:cNvPr id="136210" name="Text Box 18"/>
            <p:cNvSpPr txBox="1">
              <a:spLocks noChangeArrowheads="1"/>
            </p:cNvSpPr>
            <p:nvPr/>
          </p:nvSpPr>
          <p:spPr bwMode="auto">
            <a:xfrm>
              <a:off x="1882" y="3339"/>
              <a:ext cx="1876" cy="4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zh-CN" altLang="en-US" sz="4400" b="1" u="none">
                  <a:ea typeface="华文彩云" pitchFamily="2" charset="-122"/>
                </a:rPr>
                <a:t>自比表怨意</a:t>
              </a:r>
            </a:p>
          </p:txBody>
        </p:sp>
        <p:sp>
          <p:nvSpPr>
            <p:cNvPr id="136212" name="Line 20"/>
            <p:cNvSpPr>
              <a:spLocks noChangeShapeType="1"/>
            </p:cNvSpPr>
            <p:nvPr/>
          </p:nvSpPr>
          <p:spPr bwMode="auto">
            <a:xfrm>
              <a:off x="2109" y="2840"/>
              <a:ext cx="726" cy="54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6213" name="Line 21"/>
            <p:cNvSpPr>
              <a:spLocks noChangeShapeType="1"/>
            </p:cNvSpPr>
            <p:nvPr/>
          </p:nvSpPr>
          <p:spPr bwMode="auto">
            <a:xfrm flipH="1">
              <a:off x="2835" y="2840"/>
              <a:ext cx="635" cy="54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36214" name="Text Box 22"/>
          <p:cNvSpPr txBox="1">
            <a:spLocks noChangeArrowheads="1"/>
          </p:cNvSpPr>
          <p:nvPr/>
        </p:nvSpPr>
        <p:spPr bwMode="auto">
          <a:xfrm>
            <a:off x="550863" y="6021388"/>
            <a:ext cx="8523487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3600" b="1" u="none" dirty="0">
                <a:solidFill>
                  <a:srgbClr val="FF0000"/>
                </a:solidFill>
                <a:ea typeface="华文彩云" pitchFamily="2" charset="-122"/>
              </a:rPr>
              <a:t>不可放任自流，要振起反衬自己意志坚定</a:t>
            </a:r>
          </a:p>
        </p:txBody>
      </p:sp>
    </p:spTree>
    <p:extLst>
      <p:ext uri="{BB962C8B-B14F-4D97-AF65-F5344CB8AC3E}">
        <p14:creationId xmlns:p14="http://schemas.microsoft.com/office/powerpoint/2010/main" val="3986146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36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136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62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62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62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62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9" dur="500"/>
                                        <p:tgtEl>
                                          <p:spTgt spid="136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621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Text Box 2"/>
          <p:cNvSpPr txBox="1">
            <a:spLocks noChangeArrowheads="1"/>
          </p:cNvSpPr>
          <p:nvPr/>
        </p:nvSpPr>
        <p:spPr bwMode="auto">
          <a:xfrm>
            <a:off x="2051050" y="981075"/>
            <a:ext cx="6064250" cy="823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4800" b="1" u="none">
                <a:solidFill>
                  <a:schemeClr val="tx2"/>
                </a:solidFill>
                <a:latin typeface="华文彩云" pitchFamily="2" charset="-122"/>
                <a:ea typeface="华文彩云" pitchFamily="2" charset="-122"/>
              </a:rPr>
              <a:t>关于江南三大名楼</a:t>
            </a:r>
            <a:r>
              <a:rPr lang="en-US" altLang="zh-CN" sz="4000" b="1" u="none">
                <a:solidFill>
                  <a:schemeClr val="tx2"/>
                </a:solidFill>
                <a:latin typeface="华文彩云" pitchFamily="2" charset="-122"/>
                <a:ea typeface="华文彩云" pitchFamily="2" charset="-122"/>
              </a:rPr>
              <a:t>:</a:t>
            </a:r>
            <a:endParaRPr lang="en-US" altLang="zh-CN" u="none">
              <a:solidFill>
                <a:schemeClr val="tx2"/>
              </a:solidFill>
              <a:latin typeface="华文彩云" pitchFamily="2" charset="-122"/>
              <a:ea typeface="华文彩云" pitchFamily="2" charset="-122"/>
            </a:endParaRPr>
          </a:p>
        </p:txBody>
      </p:sp>
      <p:sp>
        <p:nvSpPr>
          <p:cNvPr id="89091" name="Text Box 3"/>
          <p:cNvSpPr txBox="1">
            <a:spLocks noChangeArrowheads="1"/>
          </p:cNvSpPr>
          <p:nvPr/>
        </p:nvSpPr>
        <p:spPr bwMode="auto">
          <a:xfrm>
            <a:off x="533400" y="2133600"/>
            <a:ext cx="2819400" cy="3746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3200" b="1" i="1" u="none">
                <a:ea typeface="黑体" pitchFamily="2" charset="-122"/>
              </a:rPr>
              <a:t>黄   鹤   楼</a:t>
            </a:r>
          </a:p>
          <a:p>
            <a:endParaRPr lang="zh-CN" altLang="en-US" sz="3200" b="1" i="1" u="none">
              <a:ea typeface="黑体" pitchFamily="2" charset="-122"/>
            </a:endParaRPr>
          </a:p>
          <a:p>
            <a:r>
              <a:rPr lang="zh-CN" altLang="en-US" sz="3200" b="1" i="1" u="none">
                <a:ea typeface="黑体" pitchFamily="2" charset="-122"/>
              </a:rPr>
              <a:t>岳   阳   楼</a:t>
            </a:r>
          </a:p>
          <a:p>
            <a:endParaRPr lang="zh-CN" altLang="en-US" sz="3200" b="1" i="1" u="none">
              <a:ea typeface="黑体" pitchFamily="2" charset="-122"/>
            </a:endParaRPr>
          </a:p>
          <a:p>
            <a:r>
              <a:rPr lang="zh-CN" altLang="en-US" sz="3200" b="1" i="1" u="none">
                <a:ea typeface="黑体" pitchFamily="2" charset="-122"/>
              </a:rPr>
              <a:t>滕   王   阁</a:t>
            </a:r>
          </a:p>
          <a:p>
            <a:endParaRPr lang="zh-CN" altLang="en-US" u="none"/>
          </a:p>
          <a:p>
            <a:r>
              <a:rPr lang="zh-CN" altLang="en-US" sz="3200" b="1" i="1" u="none">
                <a:ea typeface="黑体" pitchFamily="2" charset="-122"/>
              </a:rPr>
              <a:t>鹳   雀   楼</a:t>
            </a:r>
          </a:p>
          <a:p>
            <a:endParaRPr lang="en-US" altLang="zh-CN" u="none"/>
          </a:p>
        </p:txBody>
      </p:sp>
      <p:sp>
        <p:nvSpPr>
          <p:cNvPr id="89092" name="Text Box 4"/>
          <p:cNvSpPr txBox="1">
            <a:spLocks noChangeArrowheads="1"/>
          </p:cNvSpPr>
          <p:nvPr/>
        </p:nvSpPr>
        <p:spPr bwMode="auto">
          <a:xfrm>
            <a:off x="3276600" y="5029200"/>
            <a:ext cx="586740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2800" b="1" u="none">
                <a:latin typeface="楷体_GB2312" pitchFamily="49" charset="-122"/>
                <a:ea typeface="楷体_GB2312" pitchFamily="49" charset="-122"/>
              </a:rPr>
              <a:t>欲穷千里目，更上一层楼。</a:t>
            </a:r>
          </a:p>
          <a:p>
            <a:r>
              <a:rPr lang="zh-CN" altLang="en-US" sz="2800" b="1" u="none">
                <a:latin typeface="楷体_GB2312" pitchFamily="49" charset="-122"/>
                <a:ea typeface="楷体_GB2312" pitchFamily="49" charset="-122"/>
              </a:rPr>
              <a:t>          </a:t>
            </a:r>
            <a:r>
              <a:rPr lang="zh-CN" altLang="en-US" sz="2800" b="1" u="none">
                <a:solidFill>
                  <a:schemeClr val="tx2"/>
                </a:solidFill>
                <a:latin typeface="楷体_GB2312" pitchFamily="49" charset="-122"/>
                <a:ea typeface="楷体_GB2312" pitchFamily="49" charset="-122"/>
              </a:rPr>
              <a:t>唐</a:t>
            </a:r>
            <a:r>
              <a:rPr lang="en-US" altLang="zh-CN" sz="2800" b="1" u="none">
                <a:solidFill>
                  <a:schemeClr val="tx2"/>
                </a:solidFill>
                <a:latin typeface="Times New Roman"/>
                <a:ea typeface="楷体_GB2312" pitchFamily="49" charset="-122"/>
              </a:rPr>
              <a:t>·</a:t>
            </a:r>
            <a:r>
              <a:rPr lang="zh-CN" altLang="en-US" sz="2800" b="1" u="none">
                <a:solidFill>
                  <a:schemeClr val="tx2"/>
                </a:solidFill>
                <a:latin typeface="楷体_GB2312" pitchFamily="49" charset="-122"/>
                <a:ea typeface="楷体_GB2312" pitchFamily="49" charset="-122"/>
              </a:rPr>
              <a:t>王之涣</a:t>
            </a:r>
            <a:r>
              <a:rPr lang="en-US" altLang="zh-CN" sz="2800" b="1" u="none">
                <a:solidFill>
                  <a:schemeClr val="tx2"/>
                </a:solidFill>
                <a:latin typeface="楷体_GB2312" pitchFamily="49" charset="-122"/>
                <a:ea typeface="楷体_GB2312" pitchFamily="49" charset="-122"/>
              </a:rPr>
              <a:t>《</a:t>
            </a:r>
            <a:r>
              <a:rPr lang="zh-CN" altLang="en-US" sz="2800" b="1" u="none">
                <a:solidFill>
                  <a:schemeClr val="tx2"/>
                </a:solidFill>
                <a:latin typeface="楷体_GB2312" pitchFamily="49" charset="-122"/>
                <a:ea typeface="楷体_GB2312" pitchFamily="49" charset="-122"/>
              </a:rPr>
              <a:t>登鹳雀楼</a:t>
            </a:r>
            <a:r>
              <a:rPr lang="en-US" altLang="zh-CN" sz="2800" b="1" u="none">
                <a:solidFill>
                  <a:schemeClr val="tx2"/>
                </a:solidFill>
                <a:latin typeface="楷体_GB2312" pitchFamily="49" charset="-122"/>
                <a:ea typeface="楷体_GB2312" pitchFamily="49" charset="-122"/>
              </a:rPr>
              <a:t>》</a:t>
            </a:r>
          </a:p>
        </p:txBody>
      </p:sp>
      <p:sp>
        <p:nvSpPr>
          <p:cNvPr id="89093" name="Text Box 5"/>
          <p:cNvSpPr txBox="1">
            <a:spLocks noChangeArrowheads="1"/>
          </p:cNvSpPr>
          <p:nvPr/>
        </p:nvSpPr>
        <p:spPr bwMode="auto">
          <a:xfrm>
            <a:off x="2895600" y="1981200"/>
            <a:ext cx="624840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2800" b="1" u="none">
                <a:latin typeface="楷体_GB2312" pitchFamily="49" charset="-122"/>
                <a:ea typeface="楷体_GB2312" pitchFamily="49" charset="-122"/>
              </a:rPr>
              <a:t>昔人已乘黄鹤去，此地空余黄鹤楼 。                                         </a:t>
            </a:r>
          </a:p>
          <a:p>
            <a:r>
              <a:rPr lang="zh-CN" altLang="en-US" sz="2800" b="1" u="none">
                <a:latin typeface="楷体_GB2312" pitchFamily="49" charset="-122"/>
                <a:ea typeface="楷体_GB2312" pitchFamily="49" charset="-122"/>
              </a:rPr>
              <a:t>             </a:t>
            </a:r>
            <a:r>
              <a:rPr lang="zh-CN" altLang="en-US" sz="2800" b="1" u="none">
                <a:solidFill>
                  <a:schemeClr val="tx2"/>
                </a:solidFill>
                <a:latin typeface="楷体_GB2312" pitchFamily="49" charset="-122"/>
                <a:ea typeface="楷体_GB2312" pitchFamily="49" charset="-122"/>
              </a:rPr>
              <a:t>唐</a:t>
            </a:r>
            <a:r>
              <a:rPr lang="en-US" altLang="zh-CN" sz="2800" b="1" u="none">
                <a:solidFill>
                  <a:schemeClr val="tx2"/>
                </a:solidFill>
                <a:latin typeface="Times New Roman"/>
                <a:ea typeface="楷体_GB2312" pitchFamily="49" charset="-122"/>
              </a:rPr>
              <a:t>·</a:t>
            </a:r>
            <a:r>
              <a:rPr lang="zh-CN" altLang="en-US" sz="2800" b="1" u="none">
                <a:solidFill>
                  <a:schemeClr val="tx2"/>
                </a:solidFill>
                <a:latin typeface="楷体_GB2312" pitchFamily="49" charset="-122"/>
                <a:ea typeface="楷体_GB2312" pitchFamily="49" charset="-122"/>
              </a:rPr>
              <a:t>崔   灏</a:t>
            </a:r>
            <a:r>
              <a:rPr lang="en-US" altLang="zh-CN" sz="2800" b="1" u="none">
                <a:solidFill>
                  <a:schemeClr val="tx2"/>
                </a:solidFill>
                <a:latin typeface="楷体_GB2312" pitchFamily="49" charset="-122"/>
                <a:ea typeface="楷体_GB2312" pitchFamily="49" charset="-122"/>
              </a:rPr>
              <a:t>《</a:t>
            </a:r>
            <a:r>
              <a:rPr lang="zh-CN" altLang="en-US" sz="2800" b="1" u="none">
                <a:solidFill>
                  <a:schemeClr val="tx2"/>
                </a:solidFill>
                <a:latin typeface="楷体_GB2312" pitchFamily="49" charset="-122"/>
                <a:ea typeface="楷体_GB2312" pitchFamily="49" charset="-122"/>
              </a:rPr>
              <a:t>黄鹤楼</a:t>
            </a:r>
            <a:r>
              <a:rPr lang="en-US" altLang="zh-CN" sz="2800" b="1" u="none">
                <a:solidFill>
                  <a:schemeClr val="tx2"/>
                </a:solidFill>
                <a:latin typeface="楷体_GB2312" pitchFamily="49" charset="-122"/>
                <a:ea typeface="楷体_GB2312" pitchFamily="49" charset="-122"/>
              </a:rPr>
              <a:t>》</a:t>
            </a:r>
          </a:p>
        </p:txBody>
      </p:sp>
      <p:sp>
        <p:nvSpPr>
          <p:cNvPr id="89094" name="Text Box 6"/>
          <p:cNvSpPr txBox="1">
            <a:spLocks noChangeArrowheads="1"/>
          </p:cNvSpPr>
          <p:nvPr/>
        </p:nvSpPr>
        <p:spPr bwMode="auto">
          <a:xfrm>
            <a:off x="2971800" y="2971800"/>
            <a:ext cx="617220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2800" b="1" u="none">
                <a:latin typeface="楷体_GB2312" pitchFamily="49" charset="-122"/>
                <a:ea typeface="楷体_GB2312" pitchFamily="49" charset="-122"/>
              </a:rPr>
              <a:t>先天下之忧而忧，后天下之乐而乐。 </a:t>
            </a:r>
          </a:p>
          <a:p>
            <a:r>
              <a:rPr lang="zh-CN" altLang="en-US" sz="2800" b="1" u="none">
                <a:latin typeface="楷体_GB2312" pitchFamily="49" charset="-122"/>
                <a:ea typeface="楷体_GB2312" pitchFamily="49" charset="-122"/>
              </a:rPr>
              <a:t>            </a:t>
            </a:r>
            <a:r>
              <a:rPr lang="zh-CN" altLang="en-US" sz="2800" b="1" u="none">
                <a:solidFill>
                  <a:schemeClr val="tx2"/>
                </a:solidFill>
                <a:latin typeface="楷体_GB2312" pitchFamily="49" charset="-122"/>
                <a:ea typeface="楷体_GB2312" pitchFamily="49" charset="-122"/>
              </a:rPr>
              <a:t>宋</a:t>
            </a:r>
            <a:r>
              <a:rPr lang="en-US" altLang="zh-CN" sz="2800" b="1" u="none">
                <a:solidFill>
                  <a:schemeClr val="tx2"/>
                </a:solidFill>
                <a:latin typeface="Times New Roman"/>
                <a:ea typeface="楷体_GB2312" pitchFamily="49" charset="-122"/>
              </a:rPr>
              <a:t>·</a:t>
            </a:r>
            <a:r>
              <a:rPr lang="zh-CN" altLang="en-US" sz="2800" b="1" u="none">
                <a:solidFill>
                  <a:schemeClr val="tx2"/>
                </a:solidFill>
                <a:latin typeface="楷体_GB2312" pitchFamily="49" charset="-122"/>
                <a:ea typeface="楷体_GB2312" pitchFamily="49" charset="-122"/>
              </a:rPr>
              <a:t>范仲淹</a:t>
            </a:r>
            <a:r>
              <a:rPr lang="en-US" altLang="zh-CN" sz="2800" b="1" u="none">
                <a:solidFill>
                  <a:schemeClr val="tx2"/>
                </a:solidFill>
                <a:latin typeface="楷体_GB2312" pitchFamily="49" charset="-122"/>
                <a:ea typeface="楷体_GB2312" pitchFamily="49" charset="-122"/>
              </a:rPr>
              <a:t>《</a:t>
            </a:r>
            <a:r>
              <a:rPr lang="zh-CN" altLang="en-US" sz="2800" b="1" u="none">
                <a:solidFill>
                  <a:schemeClr val="tx2"/>
                </a:solidFill>
                <a:latin typeface="楷体_GB2312" pitchFamily="49" charset="-122"/>
                <a:ea typeface="楷体_GB2312" pitchFamily="49" charset="-122"/>
              </a:rPr>
              <a:t>岳阳楼记</a:t>
            </a:r>
            <a:r>
              <a:rPr lang="en-US" altLang="zh-CN" sz="2800" b="1" u="none">
                <a:solidFill>
                  <a:schemeClr val="tx2"/>
                </a:solidFill>
                <a:latin typeface="楷体_GB2312" pitchFamily="49" charset="-122"/>
                <a:ea typeface="楷体_GB2312" pitchFamily="49" charset="-122"/>
              </a:rPr>
              <a:t>》</a:t>
            </a:r>
          </a:p>
        </p:txBody>
      </p:sp>
      <p:sp>
        <p:nvSpPr>
          <p:cNvPr id="89095" name="Text Box 7"/>
          <p:cNvSpPr txBox="1">
            <a:spLocks noChangeArrowheads="1"/>
          </p:cNvSpPr>
          <p:nvPr/>
        </p:nvSpPr>
        <p:spPr bwMode="auto">
          <a:xfrm>
            <a:off x="3048000" y="3962400"/>
            <a:ext cx="609600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2800" b="1" u="none">
                <a:latin typeface="楷体_GB2312" pitchFamily="49" charset="-122"/>
                <a:ea typeface="楷体_GB2312" pitchFamily="49" charset="-122"/>
              </a:rPr>
              <a:t>落霞与孤鹜齐飞，秋水共长天一色。</a:t>
            </a:r>
          </a:p>
          <a:p>
            <a:r>
              <a:rPr lang="zh-CN" altLang="en-US" sz="2800" b="1" u="none">
                <a:latin typeface="楷体_GB2312" pitchFamily="49" charset="-122"/>
                <a:ea typeface="楷体_GB2312" pitchFamily="49" charset="-122"/>
              </a:rPr>
              <a:t>          </a:t>
            </a:r>
            <a:r>
              <a:rPr lang="zh-CN" altLang="en-US" sz="2800" b="1" u="none">
                <a:solidFill>
                  <a:schemeClr val="tx2"/>
                </a:solidFill>
                <a:latin typeface="楷体_GB2312" pitchFamily="49" charset="-122"/>
                <a:ea typeface="楷体_GB2312" pitchFamily="49" charset="-122"/>
              </a:rPr>
              <a:t>唐 </a:t>
            </a:r>
            <a:r>
              <a:rPr lang="en-US" altLang="zh-CN" sz="2800" b="1" u="none">
                <a:solidFill>
                  <a:schemeClr val="tx2"/>
                </a:solidFill>
                <a:latin typeface="Times New Roman"/>
                <a:ea typeface="楷体_GB2312" pitchFamily="49" charset="-122"/>
              </a:rPr>
              <a:t>·</a:t>
            </a:r>
            <a:r>
              <a:rPr lang="zh-CN" altLang="en-US" sz="2800" b="1" u="none">
                <a:solidFill>
                  <a:schemeClr val="tx2"/>
                </a:solidFill>
                <a:latin typeface="楷体_GB2312" pitchFamily="49" charset="-122"/>
                <a:ea typeface="楷体_GB2312" pitchFamily="49" charset="-122"/>
              </a:rPr>
              <a:t>王   勃</a:t>
            </a:r>
            <a:r>
              <a:rPr lang="en-US" altLang="zh-CN" sz="2800" b="1" u="none">
                <a:solidFill>
                  <a:schemeClr val="tx2"/>
                </a:solidFill>
                <a:latin typeface="楷体_GB2312" pitchFamily="49" charset="-122"/>
                <a:ea typeface="楷体_GB2312" pitchFamily="49" charset="-122"/>
              </a:rPr>
              <a:t>《</a:t>
            </a:r>
            <a:r>
              <a:rPr lang="zh-CN" altLang="en-US" sz="2800" b="1" u="none">
                <a:solidFill>
                  <a:schemeClr val="tx2"/>
                </a:solidFill>
                <a:latin typeface="楷体_GB2312" pitchFamily="49" charset="-122"/>
                <a:ea typeface="楷体_GB2312" pitchFamily="49" charset="-122"/>
              </a:rPr>
              <a:t>滕王阁序</a:t>
            </a:r>
            <a:r>
              <a:rPr lang="en-US" altLang="zh-CN" sz="2800" b="1" u="none">
                <a:solidFill>
                  <a:schemeClr val="tx2"/>
                </a:solidFill>
                <a:latin typeface="楷体_GB2312" pitchFamily="49" charset="-122"/>
                <a:ea typeface="楷体_GB2312" pitchFamily="49" charset="-122"/>
              </a:rPr>
              <a:t>》</a:t>
            </a:r>
          </a:p>
        </p:txBody>
      </p:sp>
      <p:sp>
        <p:nvSpPr>
          <p:cNvPr id="89096" name="AutoShape 8"/>
          <p:cNvSpPr>
            <a:spLocks/>
          </p:cNvSpPr>
          <p:nvPr/>
        </p:nvSpPr>
        <p:spPr bwMode="auto">
          <a:xfrm>
            <a:off x="323850" y="2492375"/>
            <a:ext cx="144463" cy="1873250"/>
          </a:xfrm>
          <a:prstGeom prst="leftBrace">
            <a:avLst>
              <a:gd name="adj1" fmla="val 108058"/>
              <a:gd name="adj2" fmla="val 50000"/>
            </a:avLst>
          </a:prstGeom>
          <a:noFill/>
          <a:ln w="317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335353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Text Box 2"/>
          <p:cNvSpPr txBox="1">
            <a:spLocks noChangeArrowheads="1"/>
          </p:cNvSpPr>
          <p:nvPr/>
        </p:nvSpPr>
        <p:spPr bwMode="auto">
          <a:xfrm>
            <a:off x="323528" y="1700808"/>
            <a:ext cx="8568952" cy="43150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just">
              <a:lnSpc>
                <a:spcPct val="140000"/>
              </a:lnSpc>
            </a:pPr>
            <a:r>
              <a:rPr lang="zh-CN" altLang="en-US" sz="2400" b="1" dirty="0" smtClean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提示</a:t>
            </a:r>
            <a:r>
              <a:rPr lang="zh-CN" altLang="en-US" sz="2400" b="1" dirty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　</a:t>
            </a:r>
            <a:r>
              <a:rPr lang="zh-CN" altLang="en-US" sz="2400" b="1" dirty="0"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本部分写由欢乐的宴饮娱乐引发的人生感慨。</a:t>
            </a:r>
            <a:r>
              <a:rPr lang="zh-CN" altLang="en-US" sz="2400" b="1" dirty="0">
                <a:latin typeface="宋体"/>
                <a:cs typeface="Times New Roman" pitchFamily="18" charset="0"/>
              </a:rPr>
              <a:t>“</a:t>
            </a:r>
            <a:r>
              <a:rPr lang="zh-CN" altLang="en-US" sz="2400" b="1" dirty="0"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遥襟甫畅</a:t>
            </a:r>
            <a:r>
              <a:rPr lang="en-US" altLang="zh-CN" sz="2400" b="1" dirty="0">
                <a:latin typeface="宋体"/>
                <a:cs typeface="Times New Roman" pitchFamily="18" charset="0"/>
              </a:rPr>
              <a:t>……</a:t>
            </a:r>
            <a:r>
              <a:rPr lang="zh-CN" altLang="en-US" sz="2400" b="1" dirty="0"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光照临川之笔</a:t>
            </a:r>
            <a:r>
              <a:rPr lang="zh-CN" altLang="en-US" sz="2400" b="1" dirty="0">
                <a:latin typeface="宋体"/>
                <a:cs typeface="Times New Roman" pitchFamily="18" charset="0"/>
              </a:rPr>
              <a:t>”</a:t>
            </a:r>
            <a:r>
              <a:rPr lang="zh-CN" altLang="en-US" sz="2400" b="1" dirty="0"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，铺叙欢饮娱乐的场景：管弦之盛，歌声之美，人才之多。</a:t>
            </a:r>
            <a:r>
              <a:rPr lang="zh-CN" altLang="en-US" sz="2400" b="1" dirty="0">
                <a:latin typeface="宋体"/>
                <a:cs typeface="Times New Roman" pitchFamily="18" charset="0"/>
              </a:rPr>
              <a:t>“</a:t>
            </a:r>
            <a:r>
              <a:rPr lang="zh-CN" altLang="en-US" sz="2400" b="1" dirty="0"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四美具，二难并</a:t>
            </a:r>
            <a:r>
              <a:rPr lang="zh-CN" altLang="en-US" sz="2400" b="1" dirty="0">
                <a:latin typeface="宋体"/>
                <a:cs typeface="Times New Roman" pitchFamily="18" charset="0"/>
              </a:rPr>
              <a:t>”</a:t>
            </a:r>
            <a:r>
              <a:rPr lang="zh-CN" altLang="en-US" sz="2400" b="1" dirty="0"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之后于诗酒歌管之中，忽发深沉的感伤。</a:t>
            </a:r>
            <a:r>
              <a:rPr lang="zh-CN" altLang="en-US" sz="2400" b="1" dirty="0">
                <a:latin typeface="宋体"/>
                <a:cs typeface="Times New Roman" pitchFamily="18" charset="0"/>
              </a:rPr>
              <a:t>“</a:t>
            </a:r>
            <a:r>
              <a:rPr lang="zh-CN" altLang="en-US" sz="2400" b="1" dirty="0"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穷睇眄于中天</a:t>
            </a:r>
            <a:r>
              <a:rPr lang="zh-CN" altLang="en-US" sz="2400" b="1" dirty="0">
                <a:latin typeface="宋体"/>
                <a:cs typeface="Times New Roman" pitchFamily="18" charset="0"/>
              </a:rPr>
              <a:t>”</a:t>
            </a:r>
            <a:r>
              <a:rPr lang="zh-CN" altLang="en-US" sz="2400" b="1" dirty="0"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引出</a:t>
            </a:r>
            <a:r>
              <a:rPr lang="zh-CN" altLang="en-US" sz="2400" b="1" dirty="0">
                <a:latin typeface="宋体"/>
                <a:cs typeface="Times New Roman" pitchFamily="18" charset="0"/>
              </a:rPr>
              <a:t>“</a:t>
            </a:r>
            <a:r>
              <a:rPr lang="zh-CN" altLang="en-US" sz="2400" b="1" dirty="0"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天高地迥</a:t>
            </a:r>
            <a:r>
              <a:rPr lang="zh-CN" altLang="en-US" sz="2400" b="1" dirty="0">
                <a:latin typeface="宋体"/>
                <a:cs typeface="Times New Roman" pitchFamily="18" charset="0"/>
              </a:rPr>
              <a:t>”</a:t>
            </a:r>
            <a:r>
              <a:rPr lang="zh-CN" altLang="en-US" sz="2400" b="1" dirty="0"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二句；</a:t>
            </a:r>
            <a:r>
              <a:rPr lang="zh-CN" altLang="en-US" sz="2400" b="1" dirty="0">
                <a:latin typeface="宋体"/>
                <a:cs typeface="Times New Roman" pitchFamily="18" charset="0"/>
              </a:rPr>
              <a:t>“</a:t>
            </a:r>
            <a:r>
              <a:rPr lang="zh-CN" altLang="en-US" sz="2400" b="1" dirty="0"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极娱游于暇日</a:t>
            </a:r>
            <a:r>
              <a:rPr lang="zh-CN" altLang="en-US" sz="2400" b="1" dirty="0">
                <a:latin typeface="宋体"/>
                <a:cs typeface="Times New Roman" pitchFamily="18" charset="0"/>
              </a:rPr>
              <a:t>”</a:t>
            </a:r>
            <a:r>
              <a:rPr lang="zh-CN" altLang="en-US" sz="2400" b="1" dirty="0"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，引出</a:t>
            </a:r>
            <a:r>
              <a:rPr lang="zh-CN" altLang="en-US" sz="2400" b="1" dirty="0">
                <a:latin typeface="宋体"/>
                <a:cs typeface="Times New Roman" pitchFamily="18" charset="0"/>
              </a:rPr>
              <a:t>“</a:t>
            </a:r>
            <a:r>
              <a:rPr lang="zh-CN" altLang="en-US" sz="2400" b="1" dirty="0"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兴尽悲来</a:t>
            </a:r>
            <a:r>
              <a:rPr lang="zh-CN" altLang="en-US" sz="2400" b="1" dirty="0">
                <a:latin typeface="宋体"/>
                <a:cs typeface="Times New Roman" pitchFamily="18" charset="0"/>
              </a:rPr>
              <a:t>”</a:t>
            </a:r>
            <a:r>
              <a:rPr lang="zh-CN" altLang="en-US" sz="2400" b="1" dirty="0"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二句，表露出作者对</a:t>
            </a:r>
            <a:r>
              <a:rPr lang="zh-CN" altLang="en-US" sz="2400" b="1" dirty="0">
                <a:solidFill>
                  <a:srgbClr val="00B050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人生短暂和功业未就</a:t>
            </a:r>
            <a:r>
              <a:rPr lang="zh-CN" altLang="en-US" sz="2400" b="1" dirty="0"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的</a:t>
            </a:r>
            <a:r>
              <a:rPr lang="zh-CN" altLang="en-US" sz="2800" b="1" dirty="0">
                <a:solidFill>
                  <a:srgbClr val="FF0000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伤感</a:t>
            </a:r>
            <a:r>
              <a:rPr lang="zh-CN" altLang="en-US" sz="2400" b="1" dirty="0"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以及自己在</a:t>
            </a:r>
            <a:r>
              <a:rPr lang="zh-CN" altLang="en-US" sz="2400" b="1" dirty="0">
                <a:latin typeface="宋体"/>
                <a:cs typeface="Times New Roman" pitchFamily="18" charset="0"/>
              </a:rPr>
              <a:t>“</a:t>
            </a:r>
            <a:r>
              <a:rPr lang="zh-CN" altLang="en-US" sz="2400" b="1" dirty="0"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命运</a:t>
            </a:r>
            <a:r>
              <a:rPr lang="zh-CN" altLang="en-US" sz="2400" b="1" dirty="0">
                <a:latin typeface="宋体"/>
                <a:cs typeface="Times New Roman" pitchFamily="18" charset="0"/>
              </a:rPr>
              <a:t>”</a:t>
            </a:r>
            <a:r>
              <a:rPr lang="zh-CN" altLang="en-US" sz="2400" b="1" dirty="0"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面前的无能为力，</a:t>
            </a:r>
            <a:r>
              <a:rPr lang="zh-CN" altLang="en-US" sz="2400" b="1" dirty="0">
                <a:latin typeface="宋体"/>
                <a:cs typeface="Times New Roman" pitchFamily="18" charset="0"/>
              </a:rPr>
              <a:t>“</a:t>
            </a:r>
            <a:r>
              <a:rPr lang="zh-CN" altLang="en-US" sz="2400" b="1" dirty="0"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望长安于日下</a:t>
            </a:r>
            <a:r>
              <a:rPr lang="zh-CN" altLang="en-US" sz="2400" b="1" dirty="0">
                <a:latin typeface="宋体"/>
                <a:cs typeface="Times New Roman" pitchFamily="18" charset="0"/>
              </a:rPr>
              <a:t>”</a:t>
            </a:r>
            <a:r>
              <a:rPr lang="zh-CN" altLang="en-US" sz="2400" b="1" dirty="0"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至第三段结尾，联系个人身世，以直抒的方式吐露内心深层的</a:t>
            </a:r>
            <a:r>
              <a:rPr lang="zh-CN" altLang="en-US" sz="2400" b="1" dirty="0">
                <a:solidFill>
                  <a:srgbClr val="FF0000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孤独感</a:t>
            </a:r>
            <a:r>
              <a:rPr lang="zh-CN" altLang="en-US" sz="2400" b="1" dirty="0"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。</a:t>
            </a:r>
          </a:p>
        </p:txBody>
      </p:sp>
      <p:sp>
        <p:nvSpPr>
          <p:cNvPr id="2" name="矩形 1"/>
          <p:cNvSpPr/>
          <p:nvPr/>
        </p:nvSpPr>
        <p:spPr>
          <a:xfrm>
            <a:off x="323528" y="260648"/>
            <a:ext cx="864096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solidFill>
                  <a:srgbClr val="000000"/>
                </a:solidFill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 </a:t>
            </a:r>
            <a:r>
              <a:rPr lang="zh-CN" altLang="en-US" sz="2800" dirty="0">
                <a:solidFill>
                  <a:srgbClr val="000000"/>
                </a:solidFill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第三、四段的写作思路是如何安排的？作者的感情有何变化？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75962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70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70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Text Box 2"/>
          <p:cNvSpPr txBox="1">
            <a:spLocks noChangeArrowheads="1"/>
          </p:cNvSpPr>
          <p:nvPr/>
        </p:nvSpPr>
        <p:spPr bwMode="auto">
          <a:xfrm>
            <a:off x="684213" y="1296988"/>
            <a:ext cx="7704137" cy="37825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>
              <a:lnSpc>
                <a:spcPct val="140000"/>
              </a:lnSpc>
            </a:pPr>
            <a:r>
              <a:rPr lang="zh-CN" altLang="en-US" sz="2400" b="1" dirty="0"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其中既包含其父被贬交趾之痛，又有个人宦途失意之悲。第四段，</a:t>
            </a:r>
            <a:r>
              <a:rPr lang="zh-CN" altLang="en-US" sz="2400" b="1" dirty="0">
                <a:latin typeface="宋体"/>
                <a:cs typeface="Times New Roman" pitchFamily="18" charset="0"/>
              </a:rPr>
              <a:t>“</a:t>
            </a:r>
            <a:r>
              <a:rPr lang="zh-CN" altLang="en-US" sz="2400" b="1" dirty="0"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嗟乎</a:t>
            </a:r>
            <a:r>
              <a:rPr lang="zh-CN" altLang="en-US" sz="2400" b="1" dirty="0">
                <a:latin typeface="宋体"/>
                <a:cs typeface="Times New Roman" pitchFamily="18" charset="0"/>
              </a:rPr>
              <a:t>”</a:t>
            </a:r>
            <a:r>
              <a:rPr lang="zh-CN" altLang="en-US" sz="2400" b="1" dirty="0"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发端，转为更强烈的抒情。</a:t>
            </a:r>
            <a:r>
              <a:rPr lang="zh-CN" altLang="en-US" sz="2400" b="1" dirty="0">
                <a:latin typeface="宋体"/>
                <a:cs typeface="Times New Roman" pitchFamily="18" charset="0"/>
              </a:rPr>
              <a:t>“</a:t>
            </a:r>
            <a:r>
              <a:rPr lang="zh-CN" altLang="en-US" sz="2400" b="1" dirty="0"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时运不齐</a:t>
            </a:r>
            <a:r>
              <a:rPr lang="zh-CN" altLang="en-US" sz="2400" b="1" dirty="0">
                <a:latin typeface="宋体"/>
                <a:cs typeface="Times New Roman" pitchFamily="18" charset="0"/>
              </a:rPr>
              <a:t>”</a:t>
            </a:r>
            <a:r>
              <a:rPr lang="zh-CN" altLang="en-US" sz="2400" b="1" dirty="0"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以下十句，引用四个典故，借以自慨</a:t>
            </a:r>
            <a:r>
              <a:rPr lang="zh-CN" altLang="en-US" sz="2400" b="1" dirty="0">
                <a:solidFill>
                  <a:srgbClr val="FF0000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时光易逝，功业难成</a:t>
            </a:r>
            <a:r>
              <a:rPr lang="zh-CN" altLang="en-US" sz="2400" b="1" dirty="0"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，流露出</a:t>
            </a:r>
            <a:r>
              <a:rPr lang="zh-CN" altLang="en-US" sz="2400" b="1" dirty="0">
                <a:solidFill>
                  <a:srgbClr val="FF0000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嗟卑叹老</a:t>
            </a:r>
            <a:r>
              <a:rPr lang="zh-CN" altLang="en-US" sz="2400" b="1" dirty="0"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的伤感和</a:t>
            </a:r>
            <a:r>
              <a:rPr lang="zh-CN" altLang="en-US" sz="2400" b="1" dirty="0">
                <a:solidFill>
                  <a:srgbClr val="FF0000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见机知命</a:t>
            </a:r>
            <a:r>
              <a:rPr lang="zh-CN" altLang="en-US" sz="2400" b="1" dirty="0"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的</a:t>
            </a:r>
            <a:r>
              <a:rPr lang="zh-CN" altLang="en-US" sz="2800" b="1" dirty="0">
                <a:solidFill>
                  <a:srgbClr val="00B050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消极</a:t>
            </a:r>
            <a:r>
              <a:rPr lang="zh-CN" altLang="en-US" sz="2400" b="1" dirty="0"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心理。</a:t>
            </a:r>
            <a:r>
              <a:rPr lang="zh-CN" altLang="en-US" sz="2400" b="1" dirty="0">
                <a:latin typeface="宋体"/>
                <a:cs typeface="Times New Roman" pitchFamily="18" charset="0"/>
              </a:rPr>
              <a:t>“</a:t>
            </a:r>
            <a:r>
              <a:rPr lang="zh-CN" altLang="en-US" sz="2400" b="1" dirty="0"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老当益壮</a:t>
            </a:r>
            <a:r>
              <a:rPr lang="zh-CN" altLang="en-US" sz="2400" b="1" dirty="0">
                <a:latin typeface="宋体"/>
                <a:cs typeface="Times New Roman" pitchFamily="18" charset="0"/>
              </a:rPr>
              <a:t>”</a:t>
            </a:r>
            <a:r>
              <a:rPr lang="zh-CN" altLang="en-US" sz="2400" b="1" dirty="0"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之后引典，全力抒写壮志决不因老迈困顿而稍有变易，透露出</a:t>
            </a:r>
            <a:r>
              <a:rPr lang="zh-CN" altLang="en-US" sz="2800" b="1" dirty="0">
                <a:solidFill>
                  <a:srgbClr val="FF0000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乐观向上</a:t>
            </a:r>
            <a:r>
              <a:rPr lang="zh-CN" altLang="en-US" sz="2400" b="1" dirty="0"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的伟大情怀。</a:t>
            </a:r>
          </a:p>
          <a:p>
            <a:pPr>
              <a:spcBef>
                <a:spcPct val="50000"/>
              </a:spcBef>
            </a:pPr>
            <a:endParaRPr lang="en-US" altLang="zh-CN" b="1" dirty="0"/>
          </a:p>
        </p:txBody>
      </p:sp>
    </p:spTree>
    <p:extLst>
      <p:ext uri="{BB962C8B-B14F-4D97-AF65-F5344CB8AC3E}">
        <p14:creationId xmlns:p14="http://schemas.microsoft.com/office/powerpoint/2010/main" val="3830903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Rectangle 2"/>
          <p:cNvSpPr>
            <a:spLocks noGrp="1" noRot="1" noChangeArrowheads="1"/>
          </p:cNvSpPr>
          <p:nvPr>
            <p:ph type="body" idx="1"/>
          </p:nvPr>
        </p:nvSpPr>
        <p:spPr>
          <a:xfrm>
            <a:off x="179512" y="2564904"/>
            <a:ext cx="8850315" cy="5257800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sz="2400" b="1" dirty="0" smtClean="0">
                <a:solidFill>
                  <a:schemeClr val="tx2"/>
                </a:solidFill>
              </a:rPr>
              <a:t>评析</a:t>
            </a:r>
            <a:r>
              <a:rPr lang="zh-CN" altLang="en-US" sz="2400" dirty="0">
                <a:solidFill>
                  <a:schemeClr val="tx2"/>
                </a:solidFill>
              </a:rPr>
              <a:t>：</a:t>
            </a:r>
            <a:r>
              <a:rPr lang="zh-CN" altLang="en-US" sz="2400" b="1" dirty="0">
                <a:ea typeface="华文仿宋" pitchFamily="2" charset="-122"/>
              </a:rPr>
              <a:t>这是全文中最富思想意义的警语。历来有志之士对自己的理想总是能尽量克服一切困难执着地追求，即算在郁郁不得志的逆境当中也不消沉放弃。东汉马援云：</a:t>
            </a:r>
            <a:r>
              <a:rPr lang="zh-CN" altLang="en-US" sz="2400" b="1" dirty="0">
                <a:latin typeface="华文仿宋"/>
                <a:ea typeface="华文仿宋" pitchFamily="2" charset="-122"/>
              </a:rPr>
              <a:t>“</a:t>
            </a:r>
            <a:r>
              <a:rPr lang="zh-CN" altLang="en-US" sz="2400" b="1" dirty="0">
                <a:ea typeface="华文仿宋" pitchFamily="2" charset="-122"/>
              </a:rPr>
              <a:t>大丈夫为志，穷当益坚，老当益壮。</a:t>
            </a:r>
            <a:r>
              <a:rPr lang="zh-CN" altLang="en-US" sz="2400" b="1" dirty="0">
                <a:latin typeface="华文仿宋"/>
                <a:ea typeface="华文仿宋" pitchFamily="2" charset="-122"/>
              </a:rPr>
              <a:t>”</a:t>
            </a:r>
            <a:r>
              <a:rPr lang="zh-CN" altLang="en-US" sz="2400" b="1" dirty="0">
                <a:ea typeface="华文仿宋" pitchFamily="2" charset="-122"/>
              </a:rPr>
              <a:t>王勃在此化用，强调</a:t>
            </a:r>
            <a:r>
              <a:rPr lang="zh-CN" altLang="en-US" sz="2400" b="1" dirty="0">
                <a:latin typeface="华文仿宋"/>
                <a:ea typeface="华文仿宋" pitchFamily="2" charset="-122"/>
              </a:rPr>
              <a:t>“</a:t>
            </a:r>
            <a:r>
              <a:rPr lang="zh-CN" altLang="en-US" sz="2400" b="1" dirty="0">
                <a:ea typeface="华文仿宋" pitchFamily="2" charset="-122"/>
              </a:rPr>
              <a:t>失路之人</a:t>
            </a:r>
            <a:r>
              <a:rPr lang="zh-CN" altLang="en-US" sz="2400" b="1" dirty="0">
                <a:latin typeface="华文仿宋"/>
                <a:ea typeface="华文仿宋" pitchFamily="2" charset="-122"/>
              </a:rPr>
              <a:t>”</a:t>
            </a:r>
            <a:r>
              <a:rPr lang="zh-CN" altLang="en-US" sz="2400" b="1" dirty="0">
                <a:ea typeface="华文仿宋" pitchFamily="2" charset="-122"/>
              </a:rPr>
              <a:t>不要因年华易逝和处境困顿而自暴自弃。王勃此时怀才不遇，仍有这般情怀，确实难能可贵。句中</a:t>
            </a:r>
            <a:r>
              <a:rPr lang="zh-CN" altLang="en-US" sz="2400" b="1" dirty="0" smtClean="0">
                <a:latin typeface="华文仿宋"/>
                <a:ea typeface="华文仿宋" pitchFamily="2" charset="-122"/>
              </a:rPr>
              <a:t>“</a:t>
            </a:r>
            <a:r>
              <a:rPr lang="zh-CN" altLang="en-US" sz="2400" b="1" dirty="0" smtClean="0">
                <a:ea typeface="华文仿宋" pitchFamily="2" charset="-122"/>
              </a:rPr>
              <a:t>老当益壮</a:t>
            </a:r>
            <a:r>
              <a:rPr lang="zh-CN" altLang="en-US" sz="2400" b="1" dirty="0" smtClean="0">
                <a:latin typeface="华文仿宋"/>
                <a:ea typeface="华文仿宋" pitchFamily="2" charset="-122"/>
              </a:rPr>
              <a:t>”</a:t>
            </a:r>
            <a:r>
              <a:rPr lang="zh-CN" altLang="en-US" sz="2400" b="1" dirty="0">
                <a:latin typeface="华文仿宋"/>
                <a:ea typeface="华文仿宋" pitchFamily="2" charset="-122"/>
              </a:rPr>
              <a:t>“</a:t>
            </a:r>
            <a:r>
              <a:rPr lang="zh-CN" altLang="en-US" sz="2400" b="1" dirty="0">
                <a:ea typeface="华文仿宋" pitchFamily="2" charset="-122"/>
              </a:rPr>
              <a:t>白首之心</a:t>
            </a:r>
            <a:r>
              <a:rPr lang="zh-CN" altLang="en-US" sz="2400" b="1" dirty="0">
                <a:latin typeface="华文仿宋"/>
                <a:ea typeface="华文仿宋" pitchFamily="2" charset="-122"/>
              </a:rPr>
              <a:t>”“</a:t>
            </a:r>
            <a:r>
              <a:rPr lang="zh-CN" altLang="en-US" sz="2400" b="1" dirty="0">
                <a:ea typeface="华文仿宋" pitchFamily="2" charset="-122"/>
              </a:rPr>
              <a:t>穷且益坚</a:t>
            </a:r>
            <a:r>
              <a:rPr lang="zh-CN" altLang="en-US" sz="2400" b="1" dirty="0">
                <a:latin typeface="华文仿宋"/>
                <a:ea typeface="华文仿宋" pitchFamily="2" charset="-122"/>
              </a:rPr>
              <a:t>”“</a:t>
            </a:r>
            <a:r>
              <a:rPr lang="zh-CN" altLang="en-US" sz="2400" b="1" dirty="0">
                <a:ea typeface="华文仿宋" pitchFamily="2" charset="-122"/>
              </a:rPr>
              <a:t>青云之志</a:t>
            </a:r>
            <a:r>
              <a:rPr lang="zh-CN" altLang="en-US" sz="2400" b="1" dirty="0">
                <a:latin typeface="华文仿宋"/>
                <a:ea typeface="华文仿宋" pitchFamily="2" charset="-122"/>
              </a:rPr>
              <a:t>”</a:t>
            </a:r>
            <a:r>
              <a:rPr lang="zh-CN" altLang="en-US" sz="2400" b="1" dirty="0">
                <a:ea typeface="华文仿宋" pitchFamily="2" charset="-122"/>
              </a:rPr>
              <a:t>现均可作成语使用。 </a:t>
            </a:r>
          </a:p>
        </p:txBody>
      </p:sp>
      <p:sp>
        <p:nvSpPr>
          <p:cNvPr id="143363" name="Rectangle 3"/>
          <p:cNvSpPr>
            <a:spLocks noRot="1" noChangeArrowheads="1"/>
          </p:cNvSpPr>
          <p:nvPr/>
        </p:nvSpPr>
        <p:spPr bwMode="auto">
          <a:xfrm>
            <a:off x="84230" y="-317915"/>
            <a:ext cx="854075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ctr"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1pPr>
            <a:lvl2pPr algn="ctr"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2pPr>
            <a:lvl3pPr algn="ctr"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3pPr>
            <a:lvl4pPr algn="ctr"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4pPr>
            <a:lvl5pPr algn="ctr"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l"/>
            <a:r>
              <a:rPr kumimoji="0" lang="zh-CN" altLang="en-US" sz="2800" b="1" u="none" dirty="0">
                <a:ea typeface="华文彩云" pitchFamily="2" charset="-122"/>
              </a:rPr>
              <a:t>名句赏析</a:t>
            </a:r>
            <a:r>
              <a:rPr kumimoji="0" lang="zh-CN" altLang="en-US" sz="2800" u="none" dirty="0"/>
              <a:t> </a:t>
            </a:r>
          </a:p>
        </p:txBody>
      </p:sp>
      <p:sp>
        <p:nvSpPr>
          <p:cNvPr id="2" name="矩形 1"/>
          <p:cNvSpPr/>
          <p:nvPr/>
        </p:nvSpPr>
        <p:spPr>
          <a:xfrm>
            <a:off x="116723" y="630049"/>
            <a:ext cx="9001000" cy="4370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zh-CN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楷体_GB2312" pitchFamily="49" charset="-122"/>
              </a:rPr>
              <a:t>“</a:t>
            </a:r>
            <a:r>
              <a:rPr lang="zh-CN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楷体_GB2312" pitchFamily="49" charset="-122"/>
              </a:rPr>
              <a:t>老当益壮，宁移白首之心？穷且益坚，不坠青云之志。”</a:t>
            </a:r>
            <a:r>
              <a:rPr lang="zh-CN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zh-CN" alt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矩形 2"/>
          <p:cNvSpPr/>
          <p:nvPr/>
        </p:nvSpPr>
        <p:spPr>
          <a:xfrm>
            <a:off x="270056" y="1340768"/>
            <a:ext cx="8352928" cy="11264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zh-CN" altLang="en-US" sz="2800" b="1" dirty="0">
                <a:solidFill>
                  <a:schemeClr val="tx2"/>
                </a:solidFill>
              </a:rPr>
              <a:t>翻译：</a:t>
            </a:r>
            <a:r>
              <a:rPr lang="zh-CN" altLang="en-US" sz="2800" b="1" dirty="0">
                <a:ea typeface="华文仿宋" pitchFamily="2" charset="-122"/>
              </a:rPr>
              <a:t>人老了应当更有壮志，哪能在白发苍苍之时改变自己的追求？处境艰难更应当坚强，不能放弃远大崇高的志向</a:t>
            </a:r>
            <a:r>
              <a:rPr lang="zh-CN" altLang="en-US" sz="2800" b="1" dirty="0"/>
              <a:t>。</a:t>
            </a: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87405165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33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33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33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33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362" grpId="0" build="p"/>
      <p:bldP spid="143363" grpId="0"/>
      <p:bldP spid="2" grpId="0"/>
      <p:bldP spid="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Rectangle 2"/>
          <p:cNvSpPr>
            <a:spLocks noGrp="1" noChangeArrowheads="1"/>
          </p:cNvSpPr>
          <p:nvPr>
            <p:ph type="title"/>
          </p:nvPr>
        </p:nvSpPr>
        <p:spPr>
          <a:xfrm>
            <a:off x="467544" y="260648"/>
            <a:ext cx="1371600" cy="6096000"/>
          </a:xfrm>
        </p:spPr>
        <p:txBody>
          <a:bodyPr/>
          <a:lstStyle/>
          <a:p>
            <a:r>
              <a:rPr lang="zh-CN" altLang="en-US" b="1" dirty="0">
                <a:ea typeface="隶书" pitchFamily="49" charset="-122"/>
              </a:rPr>
              <a:t>欣</a:t>
            </a:r>
            <a:br>
              <a:rPr lang="zh-CN" altLang="en-US" b="1" dirty="0">
                <a:ea typeface="隶书" pitchFamily="49" charset="-122"/>
              </a:rPr>
            </a:br>
            <a:r>
              <a:rPr lang="zh-CN" altLang="en-US" b="1" dirty="0">
                <a:ea typeface="隶书" pitchFamily="49" charset="-122"/>
              </a:rPr>
              <a:t>赏</a:t>
            </a:r>
            <a:br>
              <a:rPr lang="zh-CN" altLang="en-US" b="1" dirty="0">
                <a:ea typeface="隶书" pitchFamily="49" charset="-122"/>
              </a:rPr>
            </a:br>
            <a:r>
              <a:rPr lang="zh-CN" altLang="en-US" b="1" dirty="0" smtClean="0">
                <a:ea typeface="隶书" pitchFamily="49" charset="-122"/>
              </a:rPr>
              <a:t>第</a:t>
            </a:r>
            <a:r>
              <a:rPr lang="en-US" altLang="zh-CN" b="1" dirty="0" smtClean="0">
                <a:ea typeface="隶书" pitchFamily="49" charset="-122"/>
              </a:rPr>
              <a:t/>
            </a:r>
            <a:br>
              <a:rPr lang="en-US" altLang="zh-CN" b="1" dirty="0" smtClean="0">
                <a:ea typeface="隶书" pitchFamily="49" charset="-122"/>
              </a:rPr>
            </a:br>
            <a:r>
              <a:rPr lang="zh-CN" altLang="en-US" b="1" dirty="0" smtClean="0">
                <a:ea typeface="隶书" pitchFamily="49" charset="-122"/>
              </a:rPr>
              <a:t>三</a:t>
            </a:r>
            <a:r>
              <a:rPr lang="zh-CN" altLang="en-US" b="1" dirty="0">
                <a:ea typeface="隶书" pitchFamily="49" charset="-122"/>
              </a:rPr>
              <a:t/>
            </a:r>
            <a:br>
              <a:rPr lang="zh-CN" altLang="en-US" b="1" dirty="0">
                <a:ea typeface="隶书" pitchFamily="49" charset="-122"/>
              </a:rPr>
            </a:br>
            <a:r>
              <a:rPr lang="zh-CN" altLang="en-US" b="1" dirty="0" smtClean="0">
                <a:ea typeface="隶书" pitchFamily="49" charset="-122"/>
              </a:rPr>
              <a:t>四</a:t>
            </a:r>
            <a:r>
              <a:rPr lang="zh-CN" altLang="en-US" b="1" dirty="0">
                <a:ea typeface="隶书" pitchFamily="49" charset="-122"/>
              </a:rPr>
              <a:t/>
            </a:r>
            <a:br>
              <a:rPr lang="zh-CN" altLang="en-US" b="1" dirty="0">
                <a:ea typeface="隶书" pitchFamily="49" charset="-122"/>
              </a:rPr>
            </a:br>
            <a:r>
              <a:rPr lang="zh-CN" altLang="en-US" b="1" dirty="0">
                <a:ea typeface="隶书" pitchFamily="49" charset="-122"/>
              </a:rPr>
              <a:t>段</a:t>
            </a:r>
          </a:p>
        </p:txBody>
      </p:sp>
      <p:sp>
        <p:nvSpPr>
          <p:cNvPr id="1402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195736" y="404664"/>
            <a:ext cx="6172200" cy="60960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zh-CN" altLang="en-US" sz="4000" b="1" dirty="0">
                <a:solidFill>
                  <a:schemeClr val="accent2"/>
                </a:solidFill>
                <a:ea typeface="隶书" pitchFamily="49" charset="-122"/>
              </a:rPr>
              <a:t>高声朗诵这两段文字，体会作者复杂的思想感情</a:t>
            </a:r>
            <a:r>
              <a:rPr lang="zh-CN" altLang="en-US" sz="4000" dirty="0">
                <a:solidFill>
                  <a:schemeClr val="accent2"/>
                </a:solidFill>
                <a:ea typeface="黑体" pitchFamily="2" charset="-122"/>
              </a:rPr>
              <a:t>。</a:t>
            </a:r>
            <a:endParaRPr lang="zh-CN" altLang="en-US" sz="4000" dirty="0">
              <a:ea typeface="黑体" pitchFamily="2" charset="-122"/>
            </a:endParaRPr>
          </a:p>
          <a:p>
            <a:pPr>
              <a:lnSpc>
                <a:spcPct val="90000"/>
              </a:lnSpc>
            </a:pPr>
            <a:r>
              <a:rPr lang="zh-CN" altLang="en-US" sz="4000" dirty="0">
                <a:ea typeface="华文行楷" pitchFamily="2" charset="-122"/>
              </a:rPr>
              <a:t>欢饮之乐；</a:t>
            </a:r>
          </a:p>
          <a:p>
            <a:pPr>
              <a:lnSpc>
                <a:spcPct val="90000"/>
              </a:lnSpc>
            </a:pPr>
            <a:r>
              <a:rPr lang="zh-CN" altLang="en-US" sz="4000" dirty="0">
                <a:ea typeface="华文行楷" pitchFamily="2" charset="-122"/>
              </a:rPr>
              <a:t>对宇宙无穷的感慨；</a:t>
            </a:r>
          </a:p>
          <a:p>
            <a:pPr>
              <a:lnSpc>
                <a:spcPct val="90000"/>
              </a:lnSpc>
            </a:pPr>
            <a:r>
              <a:rPr lang="zh-CN" altLang="en-US" sz="4000" dirty="0">
                <a:ea typeface="华文行楷" pitchFamily="2" charset="-122"/>
              </a:rPr>
              <a:t>对人生无常的感叹；</a:t>
            </a:r>
          </a:p>
          <a:p>
            <a:pPr>
              <a:lnSpc>
                <a:spcPct val="90000"/>
              </a:lnSpc>
            </a:pPr>
            <a:r>
              <a:rPr lang="zh-CN" altLang="en-US" sz="4000" dirty="0">
                <a:ea typeface="华文行楷" pitchFamily="2" charset="-122"/>
              </a:rPr>
              <a:t>为自己怀才不遇而悲伤；</a:t>
            </a:r>
          </a:p>
          <a:p>
            <a:pPr>
              <a:lnSpc>
                <a:spcPct val="90000"/>
              </a:lnSpc>
            </a:pPr>
            <a:r>
              <a:rPr lang="zh-CN" altLang="en-US" sz="4000" dirty="0">
                <a:ea typeface="华文行楷" pitchFamily="2" charset="-122"/>
              </a:rPr>
              <a:t>认识现实后的自我安慰；</a:t>
            </a:r>
          </a:p>
          <a:p>
            <a:pPr>
              <a:lnSpc>
                <a:spcPct val="90000"/>
              </a:lnSpc>
            </a:pPr>
            <a:r>
              <a:rPr lang="zh-CN" altLang="en-US" sz="4000" dirty="0">
                <a:ea typeface="华文行楷" pitchFamily="2" charset="-122"/>
              </a:rPr>
              <a:t>对理想人格境界的追求；</a:t>
            </a:r>
          </a:p>
          <a:p>
            <a:pPr>
              <a:lnSpc>
                <a:spcPct val="90000"/>
              </a:lnSpc>
            </a:pPr>
            <a:r>
              <a:rPr lang="zh-CN" altLang="en-US" sz="4000" dirty="0">
                <a:ea typeface="华文行楷" pitchFamily="2" charset="-122"/>
              </a:rPr>
              <a:t>豁达乐观的情怀。</a:t>
            </a:r>
            <a:endParaRPr lang="zh-CN" altLang="en-US" dirty="0">
              <a:ea typeface="华文行楷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396839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0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0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02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02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02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02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02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02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02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02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402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402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402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402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402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402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0291" grpId="0" build="p" autoUpdateAnimBg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2" name="Rectangle 4"/>
          <p:cNvSpPr>
            <a:spLocks noChangeArrowheads="1"/>
          </p:cNvSpPr>
          <p:nvPr/>
        </p:nvSpPr>
        <p:spPr bwMode="auto">
          <a:xfrm>
            <a:off x="2484438" y="1125538"/>
            <a:ext cx="1882247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0" lang="zh-CN" altLang="en-US" sz="4400" b="1" u="none" dirty="0" smtClean="0">
                <a:solidFill>
                  <a:schemeClr val="accent2"/>
                </a:solidFill>
                <a:ea typeface="华文新魏" pitchFamily="2" charset="-122"/>
              </a:rPr>
              <a:t>典故</a:t>
            </a:r>
            <a:r>
              <a:rPr kumimoji="0" lang="zh-CN" altLang="en-US" sz="4400" b="1" u="none" dirty="0">
                <a:solidFill>
                  <a:schemeClr val="accent2"/>
                </a:solidFill>
                <a:ea typeface="华文新魏" pitchFamily="2" charset="-122"/>
              </a:rPr>
              <a:t>：</a:t>
            </a:r>
          </a:p>
        </p:txBody>
      </p:sp>
      <p:sp>
        <p:nvSpPr>
          <p:cNvPr id="145413" name="Text Box 5"/>
          <p:cNvSpPr txBox="1">
            <a:spLocks noChangeArrowheads="1"/>
          </p:cNvSpPr>
          <p:nvPr/>
        </p:nvSpPr>
        <p:spPr bwMode="auto">
          <a:xfrm>
            <a:off x="2484438" y="2060575"/>
            <a:ext cx="16065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2800" b="1" u="none">
                <a:ea typeface="楷体_GB2312" pitchFamily="49" charset="-122"/>
              </a:rPr>
              <a:t>终军请缨</a:t>
            </a:r>
          </a:p>
        </p:txBody>
      </p:sp>
      <p:sp>
        <p:nvSpPr>
          <p:cNvPr id="145414" name="Text Box 6"/>
          <p:cNvSpPr txBox="1">
            <a:spLocks noChangeArrowheads="1"/>
          </p:cNvSpPr>
          <p:nvPr/>
        </p:nvSpPr>
        <p:spPr bwMode="auto">
          <a:xfrm>
            <a:off x="2484438" y="2708275"/>
            <a:ext cx="16065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2800" b="1" u="none">
                <a:ea typeface="楷体_GB2312" pitchFamily="49" charset="-122"/>
              </a:rPr>
              <a:t>班超投笔</a:t>
            </a:r>
          </a:p>
        </p:txBody>
      </p:sp>
      <p:sp>
        <p:nvSpPr>
          <p:cNvPr id="145416" name="Rectangle 8"/>
          <p:cNvSpPr>
            <a:spLocks noChangeArrowheads="1"/>
          </p:cNvSpPr>
          <p:nvPr/>
        </p:nvSpPr>
        <p:spPr bwMode="auto">
          <a:xfrm>
            <a:off x="2484438" y="3398838"/>
            <a:ext cx="16954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zh-CN" altLang="en-US" sz="2800" b="1" u="none">
                <a:ea typeface="楷体_GB2312" pitchFamily="49" charset="-122"/>
              </a:rPr>
              <a:t>宗懿长风 </a:t>
            </a:r>
          </a:p>
        </p:txBody>
      </p:sp>
      <p:sp>
        <p:nvSpPr>
          <p:cNvPr id="145417" name="Rectangle 9"/>
          <p:cNvSpPr>
            <a:spLocks noChangeArrowheads="1"/>
          </p:cNvSpPr>
          <p:nvPr/>
        </p:nvSpPr>
        <p:spPr bwMode="auto">
          <a:xfrm>
            <a:off x="5613400" y="2565400"/>
            <a:ext cx="1695450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zh-CN" altLang="en-US" sz="2800" b="1" u="none">
                <a:ea typeface="楷体_GB2312" pitchFamily="49" charset="-122"/>
              </a:rPr>
              <a:t>谢家宝树</a:t>
            </a:r>
          </a:p>
          <a:p>
            <a:r>
              <a:rPr lang="zh-CN" altLang="en-US" sz="2800" b="1" u="none">
                <a:ea typeface="楷体_GB2312" pitchFamily="49" charset="-122"/>
              </a:rPr>
              <a:t>孟氏芳邻 </a:t>
            </a:r>
          </a:p>
        </p:txBody>
      </p:sp>
      <p:sp>
        <p:nvSpPr>
          <p:cNvPr id="145418" name="Rectangle 10"/>
          <p:cNvSpPr>
            <a:spLocks noChangeArrowheads="1"/>
          </p:cNvSpPr>
          <p:nvPr/>
        </p:nvSpPr>
        <p:spPr bwMode="auto">
          <a:xfrm>
            <a:off x="5580063" y="1958975"/>
            <a:ext cx="16954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zh-CN" altLang="en-US" sz="2800" b="1" u="none">
                <a:ea typeface="楷体_GB2312" pitchFamily="49" charset="-122"/>
              </a:rPr>
              <a:t>叨陪鲤对 </a:t>
            </a:r>
          </a:p>
        </p:txBody>
      </p:sp>
      <p:sp>
        <p:nvSpPr>
          <p:cNvPr id="145419" name="Rectangle 11"/>
          <p:cNvSpPr>
            <a:spLocks noChangeArrowheads="1"/>
          </p:cNvSpPr>
          <p:nvPr/>
        </p:nvSpPr>
        <p:spPr bwMode="auto">
          <a:xfrm>
            <a:off x="5651500" y="3573463"/>
            <a:ext cx="19621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zh-CN" altLang="en-US" sz="2800" b="1" u="none">
                <a:ea typeface="楷体_GB2312" pitchFamily="49" charset="-122"/>
              </a:rPr>
              <a:t>钟期、流水</a:t>
            </a:r>
            <a:endParaRPr lang="zh-CN" altLang="en-US" u="none"/>
          </a:p>
        </p:txBody>
      </p:sp>
      <p:sp>
        <p:nvSpPr>
          <p:cNvPr id="145420" name="Rectangle 12"/>
          <p:cNvSpPr>
            <a:spLocks noChangeArrowheads="1"/>
          </p:cNvSpPr>
          <p:nvPr/>
        </p:nvSpPr>
        <p:spPr bwMode="auto">
          <a:xfrm>
            <a:off x="5651500" y="4278313"/>
            <a:ext cx="19621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2800" b="1" u="none">
                <a:ea typeface="楷体_GB2312" pitchFamily="49" charset="-122"/>
              </a:rPr>
              <a:t>杨意、凌云</a:t>
            </a:r>
          </a:p>
        </p:txBody>
      </p:sp>
      <p:sp>
        <p:nvSpPr>
          <p:cNvPr id="145421" name="Rectangle 13"/>
          <p:cNvSpPr>
            <a:spLocks noChangeArrowheads="1"/>
          </p:cNvSpPr>
          <p:nvPr/>
        </p:nvSpPr>
        <p:spPr bwMode="auto">
          <a:xfrm>
            <a:off x="2484438" y="4941888"/>
            <a:ext cx="17589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zh-CN" altLang="en-US" sz="2800" b="1" u="none">
                <a:ea typeface="楷体_GB2312" pitchFamily="49" charset="-122"/>
              </a:rPr>
              <a:t>兰亭盛筵</a:t>
            </a:r>
            <a:r>
              <a:rPr lang="zh-CN" altLang="en-US" u="none"/>
              <a:t>  </a:t>
            </a:r>
          </a:p>
        </p:txBody>
      </p:sp>
      <p:sp>
        <p:nvSpPr>
          <p:cNvPr id="2" name="矩形 1"/>
          <p:cNvSpPr/>
          <p:nvPr/>
        </p:nvSpPr>
        <p:spPr>
          <a:xfrm>
            <a:off x="467544" y="404663"/>
            <a:ext cx="156966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华文新魏" pitchFamily="2" charset="-122"/>
              </a:rPr>
              <a:t>第五段</a:t>
            </a:r>
            <a:endParaRPr lang="zh-CN" altLang="en-US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360375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1" name="Text Box 3"/>
          <p:cNvSpPr txBox="1">
            <a:spLocks noChangeArrowheads="1"/>
          </p:cNvSpPr>
          <p:nvPr/>
        </p:nvSpPr>
        <p:spPr bwMode="auto">
          <a:xfrm>
            <a:off x="323528" y="836712"/>
            <a:ext cx="8568952" cy="16435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just">
              <a:lnSpc>
                <a:spcPct val="140000"/>
              </a:lnSpc>
            </a:pPr>
            <a:r>
              <a:rPr lang="zh-CN" altLang="en-US" sz="2400" dirty="0" smtClean="0">
                <a:solidFill>
                  <a:schemeClr val="folHlink"/>
                </a:solidFill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提示</a:t>
            </a:r>
            <a:r>
              <a:rPr lang="zh-CN" altLang="en-US" sz="2400" dirty="0">
                <a:solidFill>
                  <a:schemeClr val="folHlink"/>
                </a:solidFill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　</a:t>
            </a:r>
            <a:r>
              <a:rPr lang="en-US" altLang="zh-CN" sz="2400" dirty="0">
                <a:solidFill>
                  <a:schemeClr val="folHlink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《</a:t>
            </a:r>
            <a:r>
              <a:rPr lang="zh-CN" altLang="en-US" sz="2400" dirty="0">
                <a:solidFill>
                  <a:schemeClr val="folHlink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滕王阁序</a:t>
            </a:r>
            <a:r>
              <a:rPr lang="en-US" altLang="zh-CN" sz="2400" dirty="0">
                <a:solidFill>
                  <a:schemeClr val="folHlink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》</a:t>
            </a:r>
            <a:r>
              <a:rPr lang="zh-CN" altLang="en-US" sz="2400" dirty="0">
                <a:solidFill>
                  <a:schemeClr val="folHlink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的写景颇有特色，作者精心构画，苦苦经营，运用灵活多变的手法描写山水，体现了一定的美学特征。</a:t>
            </a:r>
          </a:p>
          <a:p>
            <a:pPr algn="just">
              <a:lnSpc>
                <a:spcPct val="140000"/>
              </a:lnSpc>
            </a:pPr>
            <a:endParaRPr lang="en-US" altLang="zh-CN" sz="2400" dirty="0">
              <a:solidFill>
                <a:schemeClr val="folHlink"/>
              </a:solidFill>
              <a:latin typeface="Times New Roman" pitchFamily="18" charset="0"/>
              <a:ea typeface="仿宋_GB2312" pitchFamily="49" charset="-122"/>
              <a:cs typeface="Times New Roman" pitchFamily="18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67544" y="2276872"/>
            <a:ext cx="8424936" cy="37117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40000"/>
              </a:lnSpc>
            </a:pPr>
            <a:r>
              <a:rPr lang="en-US" altLang="zh-CN" sz="2400" b="1" dirty="0" smtClean="0"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1</a:t>
            </a:r>
            <a:r>
              <a:rPr lang="zh-CN" altLang="en-US" sz="2400" b="1" dirty="0" smtClean="0"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．</a:t>
            </a:r>
            <a:r>
              <a:rPr lang="zh-CN" altLang="en-US" sz="2800" b="1" dirty="0" smtClean="0">
                <a:solidFill>
                  <a:srgbClr val="FF0000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色彩变化</a:t>
            </a:r>
            <a:r>
              <a:rPr lang="zh-CN" altLang="en-US" sz="2400" b="1" dirty="0" smtClean="0"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。文章不惜笔墨，浓墨重彩，极写景物的色彩变化。如</a:t>
            </a:r>
            <a:r>
              <a:rPr lang="zh-CN" altLang="en-US" sz="2400" b="1" dirty="0" smtClean="0">
                <a:latin typeface="Times New Roman" pitchFamily="18" charset="0"/>
                <a:cs typeface="Times New Roman" pitchFamily="18" charset="0"/>
              </a:rPr>
              <a:t>“</a:t>
            </a:r>
            <a:r>
              <a:rPr lang="zh-CN" altLang="en-US" sz="2400" b="1" dirty="0" smtClean="0"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紫电青霜</a:t>
            </a:r>
            <a:r>
              <a:rPr lang="zh-CN" altLang="en-US" sz="2400" b="1" dirty="0" smtClean="0">
                <a:latin typeface="Times New Roman" pitchFamily="18" charset="0"/>
                <a:cs typeface="Times New Roman" pitchFamily="18" charset="0"/>
              </a:rPr>
              <a:t>”</a:t>
            </a:r>
            <a:r>
              <a:rPr lang="zh-CN" altLang="en-US" sz="2400" b="1" dirty="0" smtClean="0"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中的</a:t>
            </a:r>
            <a:r>
              <a:rPr lang="zh-CN" altLang="en-US" sz="2400" b="1" dirty="0" smtClean="0">
                <a:latin typeface="Times New Roman" pitchFamily="18" charset="0"/>
                <a:cs typeface="Times New Roman" pitchFamily="18" charset="0"/>
              </a:rPr>
              <a:t>“</a:t>
            </a:r>
            <a:r>
              <a:rPr lang="zh-CN" altLang="en-US" sz="2400" b="1" dirty="0" smtClean="0"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紫电</a:t>
            </a:r>
            <a:r>
              <a:rPr lang="zh-CN" altLang="en-US" sz="2400" b="1" dirty="0" smtClean="0">
                <a:latin typeface="Times New Roman" pitchFamily="18" charset="0"/>
                <a:cs typeface="Times New Roman" pitchFamily="18" charset="0"/>
              </a:rPr>
              <a:t>”</a:t>
            </a:r>
            <a:r>
              <a:rPr lang="zh-CN" altLang="en-US" sz="2400" b="1" dirty="0" smtClean="0"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，</a:t>
            </a:r>
            <a:r>
              <a:rPr lang="zh-CN" altLang="en-US" sz="2400" b="1" dirty="0" smtClean="0">
                <a:latin typeface="Times New Roman" pitchFamily="18" charset="0"/>
                <a:cs typeface="Times New Roman" pitchFamily="18" charset="0"/>
              </a:rPr>
              <a:t>“</a:t>
            </a:r>
            <a:r>
              <a:rPr lang="zh-CN" altLang="en-US" sz="2400" b="1" dirty="0" smtClean="0"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飞阁流丹</a:t>
            </a:r>
            <a:r>
              <a:rPr lang="zh-CN" altLang="en-US" sz="2400" b="1" dirty="0" smtClean="0">
                <a:latin typeface="Times New Roman" pitchFamily="18" charset="0"/>
                <a:cs typeface="Times New Roman" pitchFamily="18" charset="0"/>
              </a:rPr>
              <a:t>”</a:t>
            </a:r>
            <a:r>
              <a:rPr lang="zh-CN" altLang="en-US" sz="2400" b="1" dirty="0" smtClean="0"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中的</a:t>
            </a:r>
            <a:r>
              <a:rPr lang="zh-CN" altLang="en-US" sz="2400" b="1" dirty="0" smtClean="0">
                <a:latin typeface="Times New Roman" pitchFamily="18" charset="0"/>
                <a:cs typeface="Times New Roman" pitchFamily="18" charset="0"/>
              </a:rPr>
              <a:t>“</a:t>
            </a:r>
            <a:r>
              <a:rPr lang="zh-CN" altLang="en-US" sz="2400" b="1" dirty="0" smtClean="0"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流丹</a:t>
            </a:r>
            <a:r>
              <a:rPr lang="zh-CN" altLang="en-US" sz="2400" b="1" dirty="0" smtClean="0">
                <a:latin typeface="Times New Roman" pitchFamily="18" charset="0"/>
                <a:cs typeface="Times New Roman" pitchFamily="18" charset="0"/>
              </a:rPr>
              <a:t>”</a:t>
            </a:r>
            <a:r>
              <a:rPr lang="zh-CN" altLang="en-US" sz="2400" b="1" dirty="0" smtClean="0"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，</a:t>
            </a:r>
            <a:r>
              <a:rPr lang="zh-CN" altLang="en-US" sz="2400" b="1" dirty="0" smtClean="0">
                <a:latin typeface="Times New Roman" pitchFamily="18" charset="0"/>
                <a:cs typeface="Times New Roman" pitchFamily="18" charset="0"/>
              </a:rPr>
              <a:t>“</a:t>
            </a:r>
            <a:r>
              <a:rPr lang="zh-CN" altLang="en-US" sz="2400" b="1" dirty="0" smtClean="0"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层峦耸翠</a:t>
            </a:r>
            <a:r>
              <a:rPr lang="zh-CN" altLang="en-US" sz="2400" b="1" dirty="0" smtClean="0">
                <a:latin typeface="Times New Roman" pitchFamily="18" charset="0"/>
                <a:cs typeface="Times New Roman" pitchFamily="18" charset="0"/>
              </a:rPr>
              <a:t>”</a:t>
            </a:r>
            <a:r>
              <a:rPr lang="zh-CN" altLang="en-US" sz="2400" b="1" dirty="0" smtClean="0"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中的</a:t>
            </a:r>
            <a:r>
              <a:rPr lang="zh-CN" altLang="en-US" sz="2400" b="1" dirty="0" smtClean="0">
                <a:latin typeface="Times New Roman" pitchFamily="18" charset="0"/>
                <a:cs typeface="Times New Roman" pitchFamily="18" charset="0"/>
              </a:rPr>
              <a:t>“</a:t>
            </a:r>
            <a:r>
              <a:rPr lang="zh-CN" altLang="en-US" sz="2400" b="1" dirty="0" smtClean="0"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耸翠</a:t>
            </a:r>
            <a:r>
              <a:rPr lang="zh-CN" altLang="en-US" sz="2400" b="1" dirty="0" smtClean="0">
                <a:latin typeface="Times New Roman" pitchFamily="18" charset="0"/>
                <a:cs typeface="Times New Roman" pitchFamily="18" charset="0"/>
              </a:rPr>
              <a:t>”</a:t>
            </a:r>
            <a:r>
              <a:rPr lang="zh-CN" altLang="en-US" sz="2400" b="1" dirty="0" smtClean="0"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，</a:t>
            </a:r>
            <a:r>
              <a:rPr lang="zh-CN" altLang="en-US" sz="2400" b="1" dirty="0" smtClean="0">
                <a:latin typeface="Times New Roman" pitchFamily="18" charset="0"/>
                <a:cs typeface="Times New Roman" pitchFamily="18" charset="0"/>
              </a:rPr>
              <a:t>“</a:t>
            </a:r>
            <a:r>
              <a:rPr lang="zh-CN" altLang="en-US" sz="2400" b="1" dirty="0" smtClean="0"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青雀黄龙之轴</a:t>
            </a:r>
            <a:r>
              <a:rPr lang="zh-CN" altLang="en-US" sz="2400" b="1" dirty="0" smtClean="0">
                <a:latin typeface="Times New Roman" pitchFamily="18" charset="0"/>
                <a:cs typeface="Times New Roman" pitchFamily="18" charset="0"/>
              </a:rPr>
              <a:t>”</a:t>
            </a:r>
            <a:r>
              <a:rPr lang="zh-CN" altLang="en-US" sz="2400" b="1" dirty="0" smtClean="0"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中的</a:t>
            </a:r>
            <a:r>
              <a:rPr lang="zh-CN" altLang="en-US" sz="2400" b="1" dirty="0" smtClean="0">
                <a:latin typeface="Times New Roman" pitchFamily="18" charset="0"/>
                <a:cs typeface="Times New Roman" pitchFamily="18" charset="0"/>
              </a:rPr>
              <a:t>“</a:t>
            </a:r>
            <a:r>
              <a:rPr lang="zh-CN" altLang="en-US" sz="2400" b="1" dirty="0" smtClean="0"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青雀</a:t>
            </a:r>
            <a:r>
              <a:rPr lang="zh-CN" altLang="en-US" sz="2400" b="1" dirty="0" smtClean="0">
                <a:latin typeface="Times New Roman" pitchFamily="18" charset="0"/>
                <a:cs typeface="Times New Roman" pitchFamily="18" charset="0"/>
              </a:rPr>
              <a:t>”“</a:t>
            </a:r>
            <a:r>
              <a:rPr lang="zh-CN" altLang="en-US" sz="2400" b="1" dirty="0" smtClean="0"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黄龙</a:t>
            </a:r>
            <a:r>
              <a:rPr lang="zh-CN" altLang="en-US" sz="2400" b="1" dirty="0" smtClean="0">
                <a:latin typeface="Times New Roman" pitchFamily="18" charset="0"/>
                <a:cs typeface="Times New Roman" pitchFamily="18" charset="0"/>
              </a:rPr>
              <a:t>”</a:t>
            </a:r>
            <a:r>
              <a:rPr lang="zh-CN" altLang="en-US" sz="2400" b="1" dirty="0" smtClean="0"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无不色彩缤纷，摇曳生辉。尤其</a:t>
            </a:r>
            <a:r>
              <a:rPr lang="zh-CN" altLang="en-US" sz="2400" b="1" dirty="0" smtClean="0">
                <a:latin typeface="Times New Roman" pitchFamily="18" charset="0"/>
                <a:cs typeface="Times New Roman" pitchFamily="18" charset="0"/>
              </a:rPr>
              <a:t>“</a:t>
            </a:r>
            <a:r>
              <a:rPr lang="zh-CN" altLang="en-US" sz="2400" b="1" dirty="0" smtClean="0"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潦水尽而寒潭清，烟光凝而暮山紫</a:t>
            </a:r>
            <a:r>
              <a:rPr lang="zh-CN" altLang="en-US" sz="2400" b="1" dirty="0" smtClean="0">
                <a:latin typeface="Times New Roman" pitchFamily="18" charset="0"/>
                <a:cs typeface="Times New Roman" pitchFamily="18" charset="0"/>
              </a:rPr>
              <a:t>”</a:t>
            </a:r>
            <a:r>
              <a:rPr lang="zh-CN" altLang="en-US" sz="2400" b="1" dirty="0" smtClean="0"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一句，不囿于静止画面色彩，着力表现水光山色之变化，上句朴素淡雅，下句设色凝重，被前人誉为</a:t>
            </a:r>
            <a:r>
              <a:rPr lang="zh-CN" altLang="en-US" sz="2400" b="1" dirty="0" smtClean="0">
                <a:latin typeface="Times New Roman" pitchFamily="18" charset="0"/>
                <a:cs typeface="Times New Roman" pitchFamily="18" charset="0"/>
              </a:rPr>
              <a:t>“</a:t>
            </a:r>
            <a:r>
              <a:rPr lang="zh-CN" altLang="en-US" sz="2400" b="1" dirty="0" smtClean="0"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写尽九月之景</a:t>
            </a:r>
            <a:r>
              <a:rPr lang="zh-CN" altLang="en-US" sz="2400" b="1" dirty="0" smtClean="0">
                <a:latin typeface="Times New Roman" pitchFamily="18" charset="0"/>
                <a:cs typeface="Times New Roman" pitchFamily="18" charset="0"/>
              </a:rPr>
              <a:t>”</a:t>
            </a:r>
            <a:r>
              <a:rPr lang="zh-CN" altLang="en-US" sz="2400" b="1" dirty="0" smtClean="0"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之句。</a:t>
            </a:r>
            <a:endParaRPr lang="zh-CN" altLang="en-US" sz="2400" b="1" dirty="0">
              <a:latin typeface="Times New Roman" pitchFamily="18" charset="0"/>
              <a:ea typeface="仿宋_GB2312" pitchFamily="49" charset="-122"/>
              <a:cs typeface="Times New Roman" pitchFamily="18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67544" y="260648"/>
            <a:ext cx="458330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>
                <a:solidFill>
                  <a:srgbClr val="000000"/>
                </a:solidFill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 </a:t>
            </a:r>
            <a:r>
              <a:rPr lang="zh-CN" altLang="en-US" sz="2800" dirty="0">
                <a:solidFill>
                  <a:srgbClr val="000000"/>
                </a:solidFill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本文在写景方面有何特点？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479989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32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32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251" grpId="0"/>
      <p:bldP spid="2" grpId="0"/>
      <p:bldP spid="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Text Box 2"/>
          <p:cNvSpPr txBox="1">
            <a:spLocks noChangeArrowheads="1"/>
          </p:cNvSpPr>
          <p:nvPr/>
        </p:nvSpPr>
        <p:spPr bwMode="auto">
          <a:xfrm>
            <a:off x="684213" y="1192213"/>
            <a:ext cx="7775575" cy="42541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>
              <a:lnSpc>
                <a:spcPct val="140000"/>
              </a:lnSpc>
            </a:pPr>
            <a:r>
              <a:rPr lang="en-US" altLang="zh-CN" sz="2400" b="1" dirty="0"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2</a:t>
            </a:r>
            <a:r>
              <a:rPr lang="zh-CN" altLang="en-US" sz="2800" b="1" dirty="0">
                <a:solidFill>
                  <a:srgbClr val="FF0000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．远近变化</a:t>
            </a:r>
            <a:r>
              <a:rPr lang="zh-CN" altLang="en-US" sz="2400" b="1" dirty="0"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。作者采用恰当的方法，犹如电影的拍摄技术，由近及远，构成一幅富有层次感和纵深感的全景图。</a:t>
            </a:r>
            <a:r>
              <a:rPr lang="zh-CN" altLang="en-US" sz="2400" b="1" dirty="0">
                <a:latin typeface="Times New Roman" pitchFamily="18" charset="0"/>
                <a:cs typeface="Times New Roman" pitchFamily="18" charset="0"/>
              </a:rPr>
              <a:t>“</a:t>
            </a:r>
            <a:r>
              <a:rPr lang="zh-CN" altLang="en-US" sz="2400" b="1" dirty="0"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鹤汀凫渚</a:t>
            </a:r>
            <a:r>
              <a:rPr lang="zh-CN" altLang="en-US" sz="2400" b="1" dirty="0">
                <a:latin typeface="Times New Roman" pitchFamily="18" charset="0"/>
                <a:cs typeface="Times New Roman" pitchFamily="18" charset="0"/>
              </a:rPr>
              <a:t>”</a:t>
            </a:r>
            <a:r>
              <a:rPr lang="zh-CN" altLang="en-US" sz="2400" b="1" dirty="0"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四句写阁四周景物，是近景；</a:t>
            </a:r>
            <a:r>
              <a:rPr lang="zh-CN" altLang="en-US" sz="2400" b="1" dirty="0">
                <a:latin typeface="Times New Roman" pitchFamily="18" charset="0"/>
                <a:cs typeface="Times New Roman" pitchFamily="18" charset="0"/>
              </a:rPr>
              <a:t>“</a:t>
            </a:r>
            <a:r>
              <a:rPr lang="zh-CN" altLang="en-US" sz="2400" b="1" dirty="0"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山原旷其盈视</a:t>
            </a:r>
            <a:r>
              <a:rPr lang="zh-CN" altLang="en-US" sz="2400" b="1" dirty="0">
                <a:latin typeface="Times New Roman" pitchFamily="18" charset="0"/>
                <a:cs typeface="Times New Roman" pitchFamily="18" charset="0"/>
              </a:rPr>
              <a:t>”</a:t>
            </a:r>
            <a:r>
              <a:rPr lang="zh-CN" altLang="en-US" sz="2400" b="1" dirty="0"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二句写山峦、平原和河流、湖泽，是中景；</a:t>
            </a:r>
            <a:r>
              <a:rPr lang="zh-CN" altLang="en-US" sz="2400" b="1" dirty="0">
                <a:latin typeface="Times New Roman" pitchFamily="18" charset="0"/>
                <a:cs typeface="Times New Roman" pitchFamily="18" charset="0"/>
              </a:rPr>
              <a:t>“</a:t>
            </a:r>
            <a:r>
              <a:rPr lang="zh-CN" altLang="en-US" sz="2400" b="1" dirty="0"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云销雨霁</a:t>
            </a:r>
            <a:r>
              <a:rPr lang="zh-CN" altLang="en-US" sz="2400" b="1" dirty="0">
                <a:latin typeface="Times New Roman" pitchFamily="18" charset="0"/>
                <a:cs typeface="Times New Roman" pitchFamily="18" charset="0"/>
              </a:rPr>
              <a:t>”</a:t>
            </a:r>
            <a:r>
              <a:rPr lang="zh-CN" altLang="en-US" sz="2400" b="1" dirty="0"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以下则是水田浩淼的远景。这种写法，是</a:t>
            </a:r>
            <a:r>
              <a:rPr lang="en-US" altLang="zh-CN" sz="2400" b="1" dirty="0"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《</a:t>
            </a:r>
            <a:r>
              <a:rPr lang="zh-CN" altLang="en-US" sz="2400" b="1" dirty="0"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滕王阁序</a:t>
            </a:r>
            <a:r>
              <a:rPr lang="en-US" altLang="zh-CN" sz="2400" b="1" dirty="0"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》</a:t>
            </a:r>
            <a:r>
              <a:rPr lang="zh-CN" altLang="en-US" sz="2400" b="1" dirty="0"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写景的最突出特点，体现了作者立体化的审美观，把读者带进了如诗如画的江南胜境，读者和景物融为一体，人在景中，景中有人。 </a:t>
            </a:r>
          </a:p>
        </p:txBody>
      </p:sp>
    </p:spTree>
    <p:extLst>
      <p:ext uri="{BB962C8B-B14F-4D97-AF65-F5344CB8AC3E}">
        <p14:creationId xmlns:p14="http://schemas.microsoft.com/office/powerpoint/2010/main" val="943557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Text Box 2"/>
          <p:cNvSpPr txBox="1">
            <a:spLocks noChangeArrowheads="1"/>
          </p:cNvSpPr>
          <p:nvPr/>
        </p:nvSpPr>
        <p:spPr bwMode="auto">
          <a:xfrm>
            <a:off x="467544" y="188640"/>
            <a:ext cx="8064500" cy="31947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>
              <a:lnSpc>
                <a:spcPct val="140000"/>
              </a:lnSpc>
            </a:pPr>
            <a:r>
              <a:rPr lang="en-US" altLang="zh-CN" sz="2400" b="1" dirty="0"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3</a:t>
            </a:r>
            <a:r>
              <a:rPr lang="zh-CN" altLang="en-US" sz="2400" b="1" dirty="0"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．</a:t>
            </a:r>
            <a:r>
              <a:rPr lang="zh-CN" altLang="en-US" sz="2800" b="1" dirty="0">
                <a:solidFill>
                  <a:srgbClr val="FF0000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上下浑成</a:t>
            </a:r>
            <a:r>
              <a:rPr lang="zh-CN" altLang="en-US" sz="2400" b="1" dirty="0"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。</a:t>
            </a:r>
            <a:r>
              <a:rPr lang="zh-CN" altLang="en-US" sz="2400" b="1" dirty="0">
                <a:latin typeface="Times New Roman" pitchFamily="18" charset="0"/>
                <a:cs typeface="Times New Roman" pitchFamily="18" charset="0"/>
              </a:rPr>
              <a:t>“</a:t>
            </a:r>
            <a:r>
              <a:rPr lang="zh-CN" altLang="en-US" sz="2400" b="1" dirty="0"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层峦耸翠</a:t>
            </a:r>
            <a:r>
              <a:rPr lang="zh-CN" altLang="en-US" sz="2400" b="1" dirty="0">
                <a:latin typeface="Times New Roman" pitchFamily="18" charset="0"/>
                <a:cs typeface="Times New Roman" pitchFamily="18" charset="0"/>
              </a:rPr>
              <a:t>”</a:t>
            </a:r>
            <a:r>
              <a:rPr lang="zh-CN" altLang="en-US" sz="2400" b="1" dirty="0"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四句，借视角变化，使上下相映成趣，天上地下，城里城外，相与为一，不可分离，体现了作者整齐划一的审美观。而</a:t>
            </a:r>
            <a:r>
              <a:rPr lang="zh-CN" altLang="en-US" sz="2400" b="1" dirty="0">
                <a:latin typeface="Times New Roman" pitchFamily="18" charset="0"/>
                <a:cs typeface="Times New Roman" pitchFamily="18" charset="0"/>
              </a:rPr>
              <a:t>“</a:t>
            </a:r>
            <a:r>
              <a:rPr lang="zh-CN" altLang="en-US" sz="2400" b="1" dirty="0"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落霞与孤鹜齐飞，秋水共长天一色</a:t>
            </a:r>
            <a:r>
              <a:rPr lang="zh-CN" altLang="en-US" sz="2400" b="1" dirty="0">
                <a:latin typeface="Times New Roman" pitchFamily="18" charset="0"/>
                <a:cs typeface="Times New Roman" pitchFamily="18" charset="0"/>
              </a:rPr>
              <a:t>”</a:t>
            </a:r>
            <a:r>
              <a:rPr lang="zh-CN" altLang="en-US" sz="2400" b="1" dirty="0"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更是写景名句，水天相接，浑然天成，构成一幅色彩明丽的美妙图画。 </a:t>
            </a:r>
          </a:p>
          <a:p>
            <a:pPr algn="just">
              <a:lnSpc>
                <a:spcPct val="140000"/>
              </a:lnSpc>
            </a:pPr>
            <a:endParaRPr lang="en-US" altLang="zh-CN" sz="2400" b="1" dirty="0">
              <a:latin typeface="Times New Roman" pitchFamily="18" charset="0"/>
              <a:ea typeface="仿宋_GB2312" pitchFamily="49" charset="-122"/>
              <a:cs typeface="Times New Roman" pitchFamily="18" charset="0"/>
            </a:endParaRPr>
          </a:p>
        </p:txBody>
      </p:sp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467544" y="1916832"/>
            <a:ext cx="8064500" cy="32808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>
              <a:lnSpc>
                <a:spcPct val="140000"/>
              </a:lnSpc>
            </a:pPr>
            <a:endParaRPr lang="en-US" altLang="zh-CN" sz="2400" b="1" dirty="0">
              <a:latin typeface="Times New Roman" pitchFamily="18" charset="0"/>
              <a:ea typeface="仿宋_GB2312" pitchFamily="49" charset="-122"/>
              <a:cs typeface="Times New Roman" pitchFamily="18" charset="0"/>
            </a:endParaRPr>
          </a:p>
          <a:p>
            <a:pPr algn="just">
              <a:lnSpc>
                <a:spcPct val="140000"/>
              </a:lnSpc>
            </a:pPr>
            <a:r>
              <a:rPr lang="en-US" altLang="zh-CN" sz="2400" b="1" dirty="0"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 </a:t>
            </a:r>
          </a:p>
          <a:p>
            <a:pPr algn="just">
              <a:lnSpc>
                <a:spcPct val="140000"/>
              </a:lnSpc>
            </a:pPr>
            <a:r>
              <a:rPr lang="en-US" altLang="zh-CN" sz="2400" b="1" dirty="0"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4</a:t>
            </a:r>
            <a:r>
              <a:rPr lang="zh-CN" altLang="en-US" sz="2400" b="1" dirty="0"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．</a:t>
            </a:r>
            <a:r>
              <a:rPr lang="zh-CN" altLang="en-US" sz="2800" b="1" dirty="0">
                <a:solidFill>
                  <a:srgbClr val="FF0000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虚实相衬</a:t>
            </a:r>
            <a:r>
              <a:rPr lang="zh-CN" altLang="en-US" sz="2400" b="1" dirty="0"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。</a:t>
            </a:r>
            <a:r>
              <a:rPr lang="zh-CN" altLang="en-US" sz="2400" b="1" dirty="0">
                <a:latin typeface="Times New Roman" pitchFamily="18" charset="0"/>
                <a:cs typeface="Times New Roman" pitchFamily="18" charset="0"/>
              </a:rPr>
              <a:t>“</a:t>
            </a:r>
            <a:r>
              <a:rPr lang="zh-CN" altLang="en-US" sz="2400" b="1" dirty="0"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渔舟唱晚</a:t>
            </a:r>
            <a:r>
              <a:rPr lang="zh-CN" altLang="en-US" sz="2400" b="1" dirty="0">
                <a:latin typeface="Times New Roman" pitchFamily="18" charset="0"/>
                <a:cs typeface="Times New Roman" pitchFamily="18" charset="0"/>
              </a:rPr>
              <a:t>”</a:t>
            </a:r>
            <a:r>
              <a:rPr lang="zh-CN" altLang="en-US" sz="2400" b="1" dirty="0"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四句，即凭借听觉联想，用虚实手法传达远方的景观，使读者开阔眼界，视通万里。实写虚写，相互谐调，相互映衬，极尽铺叙写景之能事。 </a:t>
            </a:r>
          </a:p>
          <a:p>
            <a:pPr algn="just">
              <a:lnSpc>
                <a:spcPct val="140000"/>
              </a:lnSpc>
            </a:pPr>
            <a:endParaRPr lang="en-US" altLang="zh-CN" sz="2400" b="1" dirty="0">
              <a:latin typeface="Times New Roman" pitchFamily="18" charset="0"/>
              <a:ea typeface="仿宋_GB2312" pitchFamily="49" charset="-122"/>
              <a:cs typeface="Times New Roman" pitchFamily="18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67544" y="4797152"/>
            <a:ext cx="8424936" cy="15895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40000"/>
              </a:lnSpc>
            </a:pPr>
            <a:r>
              <a:rPr lang="zh-CN" altLang="en-US" sz="2400" dirty="0" smtClean="0">
                <a:solidFill>
                  <a:schemeClr val="folHlink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总之，本文的写景颇具匠心，字字珠玑，句句生辉，章章华彩，一气呵成，使人读完后犹如身临江南水乡，难怪韩愈情不自禁地称赞说：</a:t>
            </a:r>
            <a:r>
              <a:rPr lang="zh-CN" altLang="en-US" sz="2400" dirty="0" smtClean="0">
                <a:solidFill>
                  <a:schemeClr val="folHlink"/>
                </a:solidFill>
                <a:latin typeface="Times New Roman" pitchFamily="18" charset="0"/>
                <a:cs typeface="Times New Roman" pitchFamily="18" charset="0"/>
              </a:rPr>
              <a:t>“</a:t>
            </a:r>
            <a:r>
              <a:rPr lang="zh-CN" altLang="en-US" sz="2400" dirty="0" smtClean="0">
                <a:solidFill>
                  <a:schemeClr val="folHlink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江南多临观之类，而滕王阁独为第一。</a:t>
            </a:r>
            <a:r>
              <a:rPr lang="zh-CN" altLang="en-US" sz="2400" dirty="0" smtClean="0">
                <a:solidFill>
                  <a:schemeClr val="folHlink"/>
                </a:solidFill>
                <a:latin typeface="Times New Roman" pitchFamily="18" charset="0"/>
                <a:cs typeface="Times New Roman" pitchFamily="18" charset="0"/>
              </a:rPr>
              <a:t>”</a:t>
            </a:r>
            <a:endParaRPr lang="zh-CN" altLang="en-US" sz="2400" dirty="0">
              <a:solidFill>
                <a:schemeClr val="folHlin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0400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52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52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298" grpId="0"/>
      <p:bldP spid="3" grpId="0"/>
      <p:bldP spid="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3" name="Text Box 3"/>
          <p:cNvSpPr txBox="1">
            <a:spLocks noChangeArrowheads="1"/>
          </p:cNvSpPr>
          <p:nvPr/>
        </p:nvSpPr>
        <p:spPr bwMode="auto">
          <a:xfrm>
            <a:off x="251520" y="1556792"/>
            <a:ext cx="8640960" cy="46887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just">
              <a:lnSpc>
                <a:spcPct val="140000"/>
              </a:lnSpc>
            </a:pPr>
            <a:r>
              <a:rPr lang="zh-CN" altLang="en-US" sz="24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全文</a:t>
            </a:r>
            <a:r>
              <a:rPr lang="zh-CN" altLang="en-US" sz="2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以四六句为主，杂以六四句，七字句，六字句，四字句，三字句，二字句，乃至一字句。这些句式，根据表意的需要而交错运用，使节奏分明，内容起承转合。一般来说，二字句用于抒情</a:t>
            </a:r>
            <a:r>
              <a:rPr lang="en-US" altLang="zh-CN" sz="2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zh-CN" altLang="en-US" sz="2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文中有两处：“嗟乎”“呜呼”</a:t>
            </a:r>
            <a:r>
              <a:rPr lang="en-US" altLang="zh-CN" sz="2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zh-CN" altLang="en-US" sz="2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，三字句、四字句用于一个话题的开始或转折</a:t>
            </a:r>
            <a:r>
              <a:rPr lang="zh-CN" altLang="en-US" sz="2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。六字句或七字句连用，为平实的叙述；四六句或六四句连用，为叙述或抒情的展开部分。仅有一个一字句“勃”，是自指兼表提顿。这样，全篇的行文，既起伏跌宕，又自然流转。</a:t>
            </a:r>
          </a:p>
          <a:p>
            <a:pPr algn="just">
              <a:lnSpc>
                <a:spcPct val="140000"/>
              </a:lnSpc>
            </a:pPr>
            <a:endParaRPr lang="zh-CN" altLang="en-US" sz="24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07504" y="2332"/>
            <a:ext cx="1620957" cy="6245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8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华文新魏" pitchFamily="2" charset="-122"/>
                <a:cs typeface="Times New Roman" pitchFamily="18" charset="0"/>
              </a:rPr>
              <a:t>文本审美</a:t>
            </a:r>
            <a:endParaRPr lang="zh-CN" altLang="en-US" sz="2800" b="1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ea typeface="黑体" pitchFamily="2" charset="-122"/>
              <a:cs typeface="Times New Roman" pitchFamily="18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64259" y="692696"/>
            <a:ext cx="4314001" cy="6245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40000"/>
              </a:lnSpc>
            </a:pPr>
            <a:r>
              <a:rPr lang="en-US" altLang="zh-CN" sz="2800" dirty="0">
                <a:solidFill>
                  <a:srgbClr val="FF0000"/>
                </a:solidFill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1</a:t>
            </a:r>
            <a:r>
              <a:rPr lang="zh-CN" altLang="en-US" sz="2800" dirty="0">
                <a:solidFill>
                  <a:srgbClr val="FF0000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．</a:t>
            </a:r>
            <a:r>
              <a:rPr lang="zh-CN" altLang="en-US" sz="2800" dirty="0">
                <a:solidFill>
                  <a:srgbClr val="FF0000"/>
                </a:solidFill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句式错落，节奏分明。</a:t>
            </a:r>
            <a:endParaRPr lang="zh-CN" altLang="en-US" sz="28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0955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63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63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323" grpId="0"/>
      <p:bldP spid="2" grpId="0"/>
      <p:bldP spid="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Text Box 2"/>
          <p:cNvSpPr txBox="1">
            <a:spLocks noChangeArrowheads="1"/>
          </p:cNvSpPr>
          <p:nvPr/>
        </p:nvSpPr>
        <p:spPr bwMode="auto">
          <a:xfrm>
            <a:off x="634816" y="1268760"/>
            <a:ext cx="7777163" cy="52058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>
              <a:lnSpc>
                <a:spcPct val="140000"/>
              </a:lnSpc>
            </a:pPr>
            <a:r>
              <a:rPr lang="zh-CN" altLang="en-US" sz="24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骈</a:t>
            </a:r>
            <a:r>
              <a:rPr lang="zh-CN" altLang="en-US" sz="2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是“两马并驾”的意思，俪是“男女成对”之意，骈俪就是使用对偶句，是骈文的共同特点，但这篇序文尤为突出</a:t>
            </a:r>
            <a:r>
              <a:rPr lang="zh-CN" altLang="en-US" sz="24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。全篇采用对偶句，不但字面相对，而且音韵大体相对。即一句之中，平节和仄节交替；上下联之间，平节与仄节相对。下面举几个句式。如“天高地迥，觉宇宙之无穷；兴尽悲来，识盈虚之有数”为：平平仄仄，仄仄仄</a:t>
            </a:r>
            <a:r>
              <a:rPr lang="en-US" altLang="zh-CN" sz="24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zh-CN" altLang="en-US" sz="24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之</a:t>
            </a:r>
            <a:r>
              <a:rPr lang="en-US" altLang="zh-CN" sz="24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zh-CN" altLang="en-US" sz="24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平平；仄仄平平，仄平平</a:t>
            </a:r>
            <a:r>
              <a:rPr lang="en-US" altLang="zh-CN" sz="24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zh-CN" altLang="en-US" sz="24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之</a:t>
            </a:r>
            <a:r>
              <a:rPr lang="en-US" altLang="zh-CN" sz="24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zh-CN" altLang="en-US" sz="24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仄仄。“屈贾谊于长沙，非无圣主；窜梁鸿于海曲，岂乏明时”为：仄仄仄</a:t>
            </a:r>
            <a:r>
              <a:rPr lang="en-US" altLang="zh-CN" sz="24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zh-CN" altLang="en-US" sz="24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于</a:t>
            </a:r>
            <a:r>
              <a:rPr lang="en-US" altLang="zh-CN" sz="24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zh-CN" altLang="en-US" sz="24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平平，平平仄仄；仄平平</a:t>
            </a:r>
            <a:r>
              <a:rPr lang="en-US" altLang="zh-CN" sz="24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zh-CN" altLang="en-US" sz="24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于</a:t>
            </a:r>
            <a:r>
              <a:rPr lang="en-US" altLang="zh-CN" sz="24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zh-CN" altLang="en-US" sz="24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仄仄，仄仄平平。</a:t>
            </a:r>
          </a:p>
          <a:p>
            <a:pPr algn="just">
              <a:lnSpc>
                <a:spcPct val="140000"/>
              </a:lnSpc>
            </a:pPr>
            <a:endParaRPr lang="zh-CN" altLang="en-US" sz="24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92025" y="260648"/>
            <a:ext cx="4314001" cy="6245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40000"/>
              </a:lnSpc>
            </a:pPr>
            <a:r>
              <a:rPr lang="en-US" altLang="zh-CN" sz="2800" dirty="0">
                <a:solidFill>
                  <a:srgbClr val="FF0000"/>
                </a:solidFill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2</a:t>
            </a:r>
            <a:r>
              <a:rPr lang="zh-CN" altLang="en-US" sz="28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．</a:t>
            </a:r>
            <a:r>
              <a:rPr lang="zh-CN" altLang="en-US" sz="2800" dirty="0">
                <a:solidFill>
                  <a:srgbClr val="FF0000"/>
                </a:solidFill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骈俪藻饰，辞采华美。</a:t>
            </a:r>
            <a:endParaRPr lang="zh-CN" altLang="en-US" sz="28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3831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73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73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346" grpId="0"/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605" name="Object 5"/>
          <p:cNvGraphicFramePr>
            <a:graphicFrameLocks noChangeAspect="1"/>
          </p:cNvGraphicFramePr>
          <p:nvPr/>
        </p:nvGraphicFramePr>
        <p:xfrm>
          <a:off x="0" y="0"/>
          <a:ext cx="6705600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8" name="Photo Editor 照片" r:id="rId3" imgW="2381582" imgH="2200582" progId="MSPhotoEd.3">
                  <p:embed/>
                </p:oleObj>
              </mc:Choice>
              <mc:Fallback>
                <p:oleObj name="Photo Editor 照片" r:id="rId3" imgW="2381582" imgH="2200582" progId="MSPhotoEd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6705600" cy="685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606" name="Text Box 6"/>
          <p:cNvSpPr txBox="1">
            <a:spLocks noChangeArrowheads="1"/>
          </p:cNvSpPr>
          <p:nvPr/>
        </p:nvSpPr>
        <p:spPr bwMode="auto">
          <a:xfrm>
            <a:off x="6858000" y="1143000"/>
            <a:ext cx="1739900" cy="3733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4800" u="none">
                <a:ea typeface="华文行楷" pitchFamily="2" charset="-122"/>
              </a:rPr>
              <a:t>滕 王 阁 序</a:t>
            </a:r>
          </a:p>
          <a:p>
            <a:pPr>
              <a:spcBef>
                <a:spcPct val="50000"/>
              </a:spcBef>
            </a:pPr>
            <a:r>
              <a:rPr lang="zh-CN" altLang="en-US" u="none"/>
              <a:t>                                </a:t>
            </a:r>
            <a:r>
              <a:rPr lang="zh-CN" altLang="en-US" sz="3600" u="none">
                <a:ea typeface="华文行楷" pitchFamily="2" charset="-122"/>
              </a:rPr>
              <a:t>王勃 </a:t>
            </a:r>
          </a:p>
        </p:txBody>
      </p:sp>
    </p:spTree>
    <p:extLst>
      <p:ext uri="{BB962C8B-B14F-4D97-AF65-F5344CB8AC3E}">
        <p14:creationId xmlns:p14="http://schemas.microsoft.com/office/powerpoint/2010/main" val="3916134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ext Box 2"/>
          <p:cNvSpPr txBox="1">
            <a:spLocks noChangeArrowheads="1"/>
          </p:cNvSpPr>
          <p:nvPr/>
        </p:nvSpPr>
        <p:spPr bwMode="auto">
          <a:xfrm>
            <a:off x="323528" y="188640"/>
            <a:ext cx="8496944" cy="67126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just">
              <a:lnSpc>
                <a:spcPct val="140000"/>
              </a:lnSpc>
            </a:pPr>
            <a:r>
              <a:rPr lang="en-US" altLang="zh-CN" sz="2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“</a:t>
            </a:r>
            <a:r>
              <a:rPr lang="zh-CN" altLang="en-US" sz="2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落霞与孤鹜齐飞，秋水共长天一色”为：仄平仄平仄平平，平仄平平平仄仄。“穷睇眄于中天，极娱游于暇日”为：平仄仄</a:t>
            </a:r>
            <a:r>
              <a:rPr lang="en-US" altLang="zh-CN" sz="2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zh-CN" altLang="en-US" sz="2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于</a:t>
            </a:r>
            <a:r>
              <a:rPr lang="en-US" altLang="zh-CN" sz="2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zh-CN" altLang="en-US" sz="2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平平，仄平平</a:t>
            </a:r>
            <a:r>
              <a:rPr lang="en-US" altLang="zh-CN" sz="2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zh-CN" altLang="en-US" sz="2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于</a:t>
            </a:r>
            <a:r>
              <a:rPr lang="en-US" altLang="zh-CN" sz="2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zh-CN" altLang="en-US" sz="2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仄仄。</a:t>
            </a:r>
            <a:r>
              <a:rPr lang="en-US" altLang="zh-CN" sz="2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zh-CN" altLang="en-US" sz="2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以上“觉”“识”“屈”“曲”“乏”“落”“一”“色”“极”“日”为入声字，算仄声；“共”古代为平声字，“暇”古代为去声字。</a:t>
            </a:r>
            <a:r>
              <a:rPr lang="en-US" altLang="zh-CN" sz="2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zh-CN" altLang="en-US" sz="2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如此讲求音律，又不影响意义表达，写出来的句子当然抑扬顿挫，富于乐感，富于诗意</a:t>
            </a:r>
            <a:r>
              <a:rPr lang="zh-CN" altLang="en-US" sz="24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。藻饰是指运用色彩浓艳、华丽典雅的词语，来装饰文句。这篇序文，如</a:t>
            </a:r>
            <a:r>
              <a:rPr lang="zh-CN" altLang="en-US" sz="2400" dirty="0" smtClean="0">
                <a:solidFill>
                  <a:srgbClr val="000000"/>
                </a:solidFill>
                <a:latin typeface="宋体"/>
                <a:cs typeface="Times New Roman" pitchFamily="18" charset="0"/>
              </a:rPr>
              <a:t>“</a:t>
            </a:r>
            <a:r>
              <a:rPr lang="zh-CN" altLang="en-US" sz="24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物华天宝</a:t>
            </a:r>
            <a:r>
              <a:rPr lang="zh-CN" altLang="en-US" sz="2400" dirty="0" smtClean="0">
                <a:solidFill>
                  <a:srgbClr val="000000"/>
                </a:solidFill>
                <a:latin typeface="宋体"/>
                <a:cs typeface="Times New Roman" pitchFamily="18" charset="0"/>
              </a:rPr>
              <a:t>”“</a:t>
            </a:r>
            <a:r>
              <a:rPr lang="zh-CN" altLang="en-US" sz="24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俊采星驰</a:t>
            </a:r>
            <a:r>
              <a:rPr lang="zh-CN" altLang="en-US" sz="2400" dirty="0" smtClean="0">
                <a:solidFill>
                  <a:srgbClr val="000000"/>
                </a:solidFill>
                <a:latin typeface="宋体"/>
                <a:cs typeface="Times New Roman" pitchFamily="18" charset="0"/>
              </a:rPr>
              <a:t>”“</a:t>
            </a:r>
            <a:r>
              <a:rPr lang="zh-CN" altLang="en-US" sz="24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紫电清霜</a:t>
            </a:r>
            <a:r>
              <a:rPr lang="zh-CN" altLang="en-US" sz="2400" dirty="0" smtClean="0">
                <a:solidFill>
                  <a:srgbClr val="000000"/>
                </a:solidFill>
                <a:latin typeface="宋体"/>
                <a:cs typeface="Times New Roman" pitchFamily="18" charset="0"/>
              </a:rPr>
              <a:t>”“</a:t>
            </a:r>
            <a:r>
              <a:rPr lang="zh-CN" altLang="en-US" sz="24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钟鸣鼎食</a:t>
            </a:r>
            <a:r>
              <a:rPr lang="zh-CN" altLang="en-US" sz="2400" dirty="0" smtClean="0">
                <a:solidFill>
                  <a:srgbClr val="000000"/>
                </a:solidFill>
                <a:latin typeface="宋体"/>
                <a:cs typeface="Times New Roman" pitchFamily="18" charset="0"/>
              </a:rPr>
              <a:t>”“</a:t>
            </a:r>
            <a:r>
              <a:rPr lang="zh-CN" altLang="en-US" sz="24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青雀黄龙</a:t>
            </a:r>
            <a:r>
              <a:rPr lang="zh-CN" altLang="en-US" sz="2400" dirty="0" smtClean="0">
                <a:solidFill>
                  <a:srgbClr val="000000"/>
                </a:solidFill>
                <a:latin typeface="宋体"/>
                <a:cs typeface="Times New Roman" pitchFamily="18" charset="0"/>
              </a:rPr>
              <a:t>”“</a:t>
            </a:r>
            <a:r>
              <a:rPr lang="zh-CN" altLang="en-US" sz="24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睢园绿竹</a:t>
            </a:r>
            <a:r>
              <a:rPr lang="zh-CN" altLang="en-US" sz="2400" dirty="0" smtClean="0">
                <a:solidFill>
                  <a:srgbClr val="000000"/>
                </a:solidFill>
                <a:latin typeface="宋体"/>
                <a:cs typeface="Times New Roman" pitchFamily="18" charset="0"/>
              </a:rPr>
              <a:t>”“</a:t>
            </a:r>
            <a:r>
              <a:rPr lang="zh-CN" altLang="en-US" sz="24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邺水朱华</a:t>
            </a:r>
            <a:r>
              <a:rPr lang="zh-CN" altLang="en-US" sz="2400" dirty="0" smtClean="0">
                <a:solidFill>
                  <a:srgbClr val="000000"/>
                </a:solidFill>
                <a:latin typeface="宋体"/>
                <a:cs typeface="Times New Roman" pitchFamily="18" charset="0"/>
              </a:rPr>
              <a:t>”</a:t>
            </a:r>
            <a:r>
              <a:rPr lang="zh-CN" altLang="en-US" sz="24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等，都是讲求辞采的典型例子。这样，使文章辞采华美，赏心悦目。</a:t>
            </a:r>
          </a:p>
          <a:p>
            <a:pPr algn="just">
              <a:lnSpc>
                <a:spcPct val="140000"/>
              </a:lnSpc>
            </a:pPr>
            <a:endParaRPr lang="zh-CN" altLang="en-US" sz="24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spcBef>
                <a:spcPct val="50000"/>
              </a:spcBef>
            </a:pPr>
            <a:endParaRPr lang="en-US" altLang="zh-CN" dirty="0"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0338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Text Box 2"/>
          <p:cNvSpPr txBox="1">
            <a:spLocks noChangeArrowheads="1"/>
          </p:cNvSpPr>
          <p:nvPr/>
        </p:nvSpPr>
        <p:spPr bwMode="auto">
          <a:xfrm>
            <a:off x="323528" y="1412776"/>
            <a:ext cx="8568952" cy="50044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just">
              <a:lnSpc>
                <a:spcPct val="140000"/>
              </a:lnSpc>
            </a:pPr>
            <a:r>
              <a:rPr lang="zh-CN" altLang="en-US" sz="24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用典</a:t>
            </a:r>
            <a:r>
              <a:rPr lang="zh-CN" altLang="en-US" sz="2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除了</a:t>
            </a:r>
            <a:r>
              <a:rPr lang="zh-CN" altLang="en-US" sz="28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有加强论证的作用外，还能以古比今、借古写怀，可以使文章内容充实，联想丰富，语言简练，风格典雅。</a:t>
            </a:r>
            <a:r>
              <a:rPr lang="zh-CN" altLang="en-US" sz="2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这篇序文用了大量典故来叙事抒情，有的是历史故事，有的是前人文句</a:t>
            </a:r>
            <a:r>
              <a:rPr lang="zh-CN" altLang="en-US" sz="24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。而运用的手法又有所不同，有的是明用，如“冯唐易老，李广难封”；有的是暗用，如“酌贪泉而觉爽，处涸辙以犹欢”；有的是正用，如“孟尝高洁，空余报国之情”；有的是反用，如“阮籍猖狂，岂效穷途之哭”。典故的运用，加强了文章的表达效果。</a:t>
            </a:r>
          </a:p>
          <a:p>
            <a:pPr algn="just">
              <a:lnSpc>
                <a:spcPct val="140000"/>
              </a:lnSpc>
            </a:pPr>
            <a:endParaRPr lang="zh-CN" altLang="en-US" sz="24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95536" y="188640"/>
            <a:ext cx="4314001" cy="6245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40000"/>
              </a:lnSpc>
            </a:pPr>
            <a:r>
              <a:rPr lang="en-US" altLang="zh-CN" sz="2800" dirty="0">
                <a:solidFill>
                  <a:srgbClr val="FF0000"/>
                </a:solidFill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3</a:t>
            </a:r>
            <a:r>
              <a:rPr lang="zh-CN" altLang="en-US" sz="28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．</a:t>
            </a:r>
            <a:r>
              <a:rPr lang="zh-CN" altLang="en-US" sz="2800" dirty="0">
                <a:solidFill>
                  <a:srgbClr val="FF0000"/>
                </a:solidFill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运用典故，简练含蓄。</a:t>
            </a:r>
            <a:endParaRPr lang="zh-CN" altLang="en-US" sz="28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368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04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04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418" grpId="0"/>
      <p:bldP spid="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3" name="Text Box 3"/>
          <p:cNvSpPr txBox="1">
            <a:spLocks noChangeArrowheads="1"/>
          </p:cNvSpPr>
          <p:nvPr/>
        </p:nvSpPr>
        <p:spPr bwMode="auto">
          <a:xfrm>
            <a:off x="900113" y="1196975"/>
            <a:ext cx="720090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2800" b="1" dirty="0">
                <a:solidFill>
                  <a:srgbClr val="00B0F0"/>
                </a:solidFill>
                <a:latin typeface="Times New Roman" pitchFamily="18" charset="0"/>
                <a:ea typeface="华文新魏" pitchFamily="2" charset="-122"/>
                <a:cs typeface="Times New Roman" pitchFamily="18" charset="0"/>
              </a:rPr>
              <a:t>结构图示</a:t>
            </a:r>
          </a:p>
        </p:txBody>
      </p:sp>
      <p:graphicFrame>
        <p:nvGraphicFramePr>
          <p:cNvPr id="46084" name="Object 4"/>
          <p:cNvGraphicFramePr>
            <a:graphicFrameLocks noGrp="1" noChangeAspect="1"/>
          </p:cNvGraphicFramePr>
          <p:nvPr>
            <p:ph/>
          </p:nvPr>
        </p:nvGraphicFramePr>
        <p:xfrm>
          <a:off x="1979613" y="1752600"/>
          <a:ext cx="6553200" cy="4532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20" name="文档" r:id="rId3" imgW="6084214" imgH="4063826" progId="Word.Document.8">
                  <p:embed/>
                </p:oleObj>
              </mc:Choice>
              <mc:Fallback>
                <p:oleObj name="文档" r:id="rId3" imgW="6084214" imgH="4063826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r="50066" b="48282"/>
                      <a:stretch>
                        <a:fillRect/>
                      </a:stretch>
                    </p:blipFill>
                    <p:spPr bwMode="auto">
                      <a:xfrm>
                        <a:off x="1979613" y="1752600"/>
                        <a:ext cx="6553200" cy="4532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6085" name="Text Box 5"/>
          <p:cNvSpPr txBox="1">
            <a:spLocks noChangeArrowheads="1"/>
          </p:cNvSpPr>
          <p:nvPr/>
        </p:nvSpPr>
        <p:spPr bwMode="auto">
          <a:xfrm>
            <a:off x="539552" y="2348880"/>
            <a:ext cx="1415772" cy="38171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200" b="1" dirty="0">
                <a:solidFill>
                  <a:srgbClr val="FF0000"/>
                </a:solidFill>
              </a:rPr>
              <a:t>滕王阁饯别序</a:t>
            </a:r>
          </a:p>
          <a:p>
            <a:pPr>
              <a:spcBef>
                <a:spcPct val="50000"/>
              </a:spcBef>
            </a:pPr>
            <a:r>
              <a:rPr lang="zh-CN" altLang="en-US" sz="3200" b="1" dirty="0">
                <a:solidFill>
                  <a:srgbClr val="FF0000"/>
                </a:solidFill>
              </a:rPr>
              <a:t>秋日登洪府 </a:t>
            </a:r>
          </a:p>
        </p:txBody>
      </p:sp>
    </p:spTree>
    <p:extLst>
      <p:ext uri="{BB962C8B-B14F-4D97-AF65-F5344CB8AC3E}">
        <p14:creationId xmlns:p14="http://schemas.microsoft.com/office/powerpoint/2010/main" val="3732728416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Text Box 2"/>
          <p:cNvSpPr txBox="1">
            <a:spLocks noChangeArrowheads="1"/>
          </p:cNvSpPr>
          <p:nvPr/>
        </p:nvSpPr>
        <p:spPr bwMode="auto">
          <a:xfrm>
            <a:off x="539552" y="188640"/>
            <a:ext cx="8424936" cy="47890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40000"/>
              </a:lnSpc>
            </a:pPr>
            <a:r>
              <a:rPr lang="zh-CN" altLang="en-US" sz="2600" dirty="0" smtClean="0">
                <a:solidFill>
                  <a:srgbClr val="000000"/>
                </a:solidFill>
                <a:latin typeface="Times New Roman" pitchFamily="18" charset="0"/>
                <a:ea typeface="华文新魏" pitchFamily="2" charset="-122"/>
                <a:cs typeface="Times New Roman" pitchFamily="18" charset="0"/>
              </a:rPr>
              <a:t>                                        主旨</a:t>
            </a:r>
            <a:r>
              <a:rPr lang="zh-CN" altLang="en-US" sz="2600" dirty="0">
                <a:solidFill>
                  <a:srgbClr val="000000"/>
                </a:solidFill>
                <a:latin typeface="Times New Roman" pitchFamily="18" charset="0"/>
                <a:ea typeface="华文新魏" pitchFamily="2" charset="-122"/>
                <a:cs typeface="Times New Roman" pitchFamily="18" charset="0"/>
              </a:rPr>
              <a:t>归纳</a:t>
            </a:r>
            <a:endParaRPr lang="zh-CN" altLang="en-US" sz="26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40000"/>
              </a:lnSpc>
            </a:pPr>
            <a:r>
              <a:rPr lang="zh-CN" altLang="en-US" sz="24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       文章</a:t>
            </a:r>
            <a:r>
              <a:rPr lang="zh-CN" altLang="en-US" sz="2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以滕王阁宴集为中心，第一段从宴集盛况落笔，领起全文。第二段以铺叙的笔法写景，先写秋日总体景象，继而在移步换形中写登阁、仰瞻、俯视、远眺、环顾所见之景象，把秋日映照下的滕王阁风光写得光彩夺目</a:t>
            </a:r>
            <a:r>
              <a:rPr lang="zh-CN" altLang="en-US" sz="24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。</a:t>
            </a:r>
            <a:endParaRPr lang="en-US" altLang="zh-CN" sz="2600" dirty="0">
              <a:solidFill>
                <a:srgbClr val="000000"/>
              </a:solidFill>
              <a:latin typeface="Times New Roman" pitchFamily="18" charset="0"/>
              <a:ea typeface="华文新魏" pitchFamily="2" charset="-122"/>
              <a:cs typeface="Times New Roman" pitchFamily="18" charset="0"/>
            </a:endParaRPr>
          </a:p>
          <a:p>
            <a:pPr>
              <a:lnSpc>
                <a:spcPct val="140000"/>
              </a:lnSpc>
            </a:pPr>
            <a:r>
              <a:rPr lang="zh-CN" altLang="en-US" sz="24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        第</a:t>
            </a:r>
            <a:r>
              <a:rPr lang="zh-CN" altLang="en-US" sz="2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三段以下写兴尽悲来的感怀，用大量典故表现自己流落不遇的境遇，并寄希望于未来。通篇对仗整齐而笔势流动，声韵铿锵，气势宏壮，千百年来传诵不衰。</a:t>
            </a:r>
          </a:p>
          <a:p>
            <a:pPr>
              <a:lnSpc>
                <a:spcPct val="140000"/>
              </a:lnSpc>
            </a:pPr>
            <a:endParaRPr lang="zh-CN" altLang="en-US" sz="24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107504" y="4581128"/>
            <a:ext cx="8280920" cy="5522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lnSpc>
                <a:spcPct val="140000"/>
              </a:lnSpc>
            </a:pPr>
            <a:endParaRPr lang="zh-CN" altLang="en-US" sz="24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5128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315" name="Object 3"/>
          <p:cNvGraphicFramePr>
            <a:graphicFrameLocks noGrp="1" noChangeAspect="1"/>
          </p:cNvGraphicFramePr>
          <p:nvPr>
            <p:ph/>
          </p:nvPr>
        </p:nvGraphicFramePr>
        <p:xfrm>
          <a:off x="539750" y="2835275"/>
          <a:ext cx="8208963" cy="1314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1" name="文档" r:id="rId3" imgW="6084214" imgH="4063826" progId="Word.Document.8">
                  <p:embed/>
                </p:oleObj>
              </mc:Choice>
              <mc:Fallback>
                <p:oleObj name="文档" r:id="rId3" imgW="6084214" imgH="4063826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r="39421" b="85469"/>
                      <a:stretch>
                        <a:fillRect/>
                      </a:stretch>
                    </p:blipFill>
                    <p:spPr bwMode="auto">
                      <a:xfrm>
                        <a:off x="539750" y="2835275"/>
                        <a:ext cx="8208963" cy="1314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316" name="Rectangle 4"/>
          <p:cNvSpPr>
            <a:spLocks noChangeArrowheads="1"/>
          </p:cNvSpPr>
          <p:nvPr/>
        </p:nvSpPr>
        <p:spPr bwMode="auto">
          <a:xfrm>
            <a:off x="5219700" y="2762250"/>
            <a:ext cx="23288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2400">
                <a:solidFill>
                  <a:srgbClr val="FF0000"/>
                </a:solidFill>
                <a:latin typeface="宋体"/>
                <a:cs typeface="Times New Roman" pitchFamily="18" charset="0"/>
              </a:rPr>
              <a:t>“</a:t>
            </a:r>
            <a:r>
              <a:rPr lang="zh-CN" altLang="en-US" sz="240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严</a:t>
            </a:r>
            <a:r>
              <a:rPr lang="zh-CN" altLang="en-US" sz="2400">
                <a:solidFill>
                  <a:srgbClr val="FF0000"/>
                </a:solidFill>
                <a:latin typeface="宋体"/>
                <a:cs typeface="Times New Roman" pitchFamily="18" charset="0"/>
              </a:rPr>
              <a:t>”</a:t>
            </a:r>
            <a:r>
              <a:rPr lang="zh-CN" altLang="en-US" sz="240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　整齐　</a:t>
            </a:r>
          </a:p>
        </p:txBody>
      </p:sp>
      <p:sp>
        <p:nvSpPr>
          <p:cNvPr id="13317" name="Rectangle 5"/>
          <p:cNvSpPr>
            <a:spLocks noChangeArrowheads="1"/>
          </p:cNvSpPr>
          <p:nvPr/>
        </p:nvSpPr>
        <p:spPr bwMode="auto">
          <a:xfrm>
            <a:off x="5075238" y="3260725"/>
            <a:ext cx="2413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2400">
                <a:solidFill>
                  <a:srgbClr val="FF0000"/>
                </a:solidFill>
                <a:latin typeface="宋体"/>
                <a:cs typeface="Times New Roman" pitchFamily="18" charset="0"/>
              </a:rPr>
              <a:t>“</a:t>
            </a:r>
            <a:r>
              <a:rPr lang="zh-CN" altLang="en-US" sz="240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消</a:t>
            </a:r>
            <a:r>
              <a:rPr lang="zh-CN" altLang="en-US" sz="2400">
                <a:solidFill>
                  <a:srgbClr val="FF0000"/>
                </a:solidFill>
                <a:latin typeface="宋体"/>
                <a:cs typeface="Times New Roman" pitchFamily="18" charset="0"/>
              </a:rPr>
              <a:t>”</a:t>
            </a:r>
            <a:r>
              <a:rPr lang="zh-CN" altLang="en-US" sz="2400">
                <a:solidFill>
                  <a:srgbClr val="FF0000"/>
                </a:solidFill>
                <a:cs typeface="Times New Roman" pitchFamily="18" charset="0"/>
              </a:rPr>
              <a:t> </a:t>
            </a:r>
            <a:r>
              <a:rPr lang="zh-CN" altLang="en-US" sz="240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　消散　</a:t>
            </a:r>
          </a:p>
        </p:txBody>
      </p:sp>
      <p:sp>
        <p:nvSpPr>
          <p:cNvPr id="2" name="矩形 1"/>
          <p:cNvSpPr/>
          <p:nvPr/>
        </p:nvSpPr>
        <p:spPr>
          <a:xfrm>
            <a:off x="480383" y="620688"/>
            <a:ext cx="2037737" cy="7005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40000"/>
              </a:lnSpc>
            </a:pPr>
            <a:r>
              <a:rPr lang="en-US" altLang="zh-CN" sz="3200" b="1" dirty="0">
                <a:solidFill>
                  <a:srgbClr val="000000"/>
                </a:solidFill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1</a:t>
            </a:r>
            <a:r>
              <a:rPr lang="zh-CN" altLang="en-US" sz="3200" b="1" dirty="0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．</a:t>
            </a:r>
            <a:r>
              <a:rPr lang="zh-CN" altLang="en-US" sz="3200" b="1" dirty="0">
                <a:solidFill>
                  <a:srgbClr val="000000"/>
                </a:solidFill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通假字</a:t>
            </a:r>
            <a:endParaRPr lang="zh-CN" altLang="en-US" sz="3200" b="1" dirty="0">
              <a:solidFill>
                <a:srgbClr val="000000"/>
              </a:solidFill>
              <a:latin typeface="Times New Roman" pitchFamily="18" charset="0"/>
              <a:ea typeface="黑体" pitchFamily="2" charset="-122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8683193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3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3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6" grpId="0"/>
      <p:bldP spid="13317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338" name="Object 2"/>
          <p:cNvGraphicFramePr>
            <a:graphicFrameLocks noGrp="1" noChangeAspect="1"/>
          </p:cNvGraphicFramePr>
          <p:nvPr>
            <p:ph/>
            <p:extLst>
              <p:ext uri="{D42A27DB-BD31-4B8C-83A1-F6EECF244321}">
                <p14:modId xmlns:p14="http://schemas.microsoft.com/office/powerpoint/2010/main" val="3728631941"/>
              </p:ext>
            </p:extLst>
          </p:nvPr>
        </p:nvGraphicFramePr>
        <p:xfrm>
          <a:off x="653021" y="409724"/>
          <a:ext cx="7272808" cy="60639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4" name="文档" r:id="rId3" imgW="6084214" imgH="4063826" progId="Word.Document.8">
                  <p:embed/>
                </p:oleObj>
              </mc:Choice>
              <mc:Fallback>
                <p:oleObj name="文档" r:id="rId3" imgW="6084214" imgH="4063826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r="56944" b="35417"/>
                      <a:stretch>
                        <a:fillRect/>
                      </a:stretch>
                    </p:blipFill>
                    <p:spPr bwMode="auto">
                      <a:xfrm>
                        <a:off x="653021" y="409724"/>
                        <a:ext cx="7272808" cy="606395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339" name="Rectangle 3"/>
          <p:cNvSpPr>
            <a:spLocks noChangeArrowheads="1"/>
          </p:cNvSpPr>
          <p:nvPr/>
        </p:nvSpPr>
        <p:spPr bwMode="auto">
          <a:xfrm>
            <a:off x="3348038" y="1557338"/>
            <a:ext cx="7969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在；</a:t>
            </a:r>
          </a:p>
        </p:txBody>
      </p:sp>
      <p:sp>
        <p:nvSpPr>
          <p:cNvPr id="14340" name="Rectangle 4"/>
          <p:cNvSpPr>
            <a:spLocks noChangeArrowheads="1"/>
          </p:cNvSpPr>
          <p:nvPr/>
        </p:nvSpPr>
        <p:spPr bwMode="auto">
          <a:xfrm>
            <a:off x="3252788" y="2108200"/>
            <a:ext cx="11033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维护。</a:t>
            </a:r>
          </a:p>
        </p:txBody>
      </p:sp>
      <p:sp>
        <p:nvSpPr>
          <p:cNvPr id="14341" name="Rectangle 5"/>
          <p:cNvSpPr>
            <a:spLocks noChangeArrowheads="1"/>
          </p:cNvSpPr>
          <p:nvPr/>
        </p:nvSpPr>
        <p:spPr bwMode="auto">
          <a:xfrm>
            <a:off x="3276600" y="3213100"/>
            <a:ext cx="11033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遥远；</a:t>
            </a:r>
          </a:p>
        </p:txBody>
      </p:sp>
      <p:sp>
        <p:nvSpPr>
          <p:cNvPr id="14342" name="Rectangle 6"/>
          <p:cNvSpPr>
            <a:spLocks noChangeArrowheads="1"/>
          </p:cNvSpPr>
          <p:nvPr/>
        </p:nvSpPr>
        <p:spPr bwMode="auto">
          <a:xfrm>
            <a:off x="3348038" y="3789363"/>
            <a:ext cx="11033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赊欠。</a:t>
            </a:r>
          </a:p>
        </p:txBody>
      </p:sp>
      <p:sp>
        <p:nvSpPr>
          <p:cNvPr id="14343" name="Rectangle 7"/>
          <p:cNvSpPr>
            <a:spLocks noChangeArrowheads="1"/>
          </p:cNvSpPr>
          <p:nvPr/>
        </p:nvSpPr>
        <p:spPr bwMode="auto">
          <a:xfrm>
            <a:off x="3492499" y="5085184"/>
            <a:ext cx="7969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这；</a:t>
            </a:r>
          </a:p>
        </p:txBody>
      </p:sp>
      <p:sp>
        <p:nvSpPr>
          <p:cNvPr id="14344" name="Rectangle 8"/>
          <p:cNvSpPr>
            <a:spLocks noChangeArrowheads="1"/>
          </p:cNvSpPr>
          <p:nvPr/>
        </p:nvSpPr>
        <p:spPr bwMode="auto">
          <a:xfrm>
            <a:off x="3348038" y="5648325"/>
            <a:ext cx="14097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表判断。</a:t>
            </a:r>
          </a:p>
        </p:txBody>
      </p:sp>
    </p:spTree>
    <p:extLst>
      <p:ext uri="{BB962C8B-B14F-4D97-AF65-F5344CB8AC3E}">
        <p14:creationId xmlns:p14="http://schemas.microsoft.com/office/powerpoint/2010/main" val="4265722920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3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3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3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3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3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3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3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3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3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3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43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43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39" grpId="0"/>
      <p:bldP spid="14340" grpId="0"/>
      <p:bldP spid="14341" grpId="0"/>
      <p:bldP spid="14342" grpId="0"/>
      <p:bldP spid="14343" grpId="0"/>
      <p:bldP spid="14344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362" name="Object 2"/>
          <p:cNvGraphicFramePr>
            <a:graphicFrameLocks noGrp="1" noChangeAspect="1"/>
          </p:cNvGraphicFramePr>
          <p:nvPr>
            <p:ph/>
          </p:nvPr>
        </p:nvGraphicFramePr>
        <p:xfrm>
          <a:off x="1536700" y="917575"/>
          <a:ext cx="5699125" cy="5237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8" name="文档" r:id="rId3" imgW="6084214" imgH="4063826" progId="Word.Document.8">
                  <p:embed/>
                </p:oleObj>
              </mc:Choice>
              <mc:Fallback>
                <p:oleObj name="文档" r:id="rId3" imgW="6084214" imgH="4063826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r="56944" b="40762"/>
                      <a:stretch>
                        <a:fillRect/>
                      </a:stretch>
                    </p:blipFill>
                    <p:spPr bwMode="auto">
                      <a:xfrm>
                        <a:off x="1536700" y="917575"/>
                        <a:ext cx="5699125" cy="5237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363" name="Rectangle 3"/>
          <p:cNvSpPr>
            <a:spLocks noChangeArrowheads="1"/>
          </p:cNvSpPr>
          <p:nvPr/>
        </p:nvSpPr>
        <p:spPr bwMode="auto">
          <a:xfrm>
            <a:off x="3059113" y="1387475"/>
            <a:ext cx="11033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迎接；</a:t>
            </a:r>
          </a:p>
        </p:txBody>
      </p:sp>
      <p:sp>
        <p:nvSpPr>
          <p:cNvPr id="15364" name="Rectangle 4"/>
          <p:cNvSpPr>
            <a:spLocks noChangeArrowheads="1"/>
          </p:cNvSpPr>
          <p:nvPr/>
        </p:nvSpPr>
        <p:spPr bwMode="auto">
          <a:xfrm>
            <a:off x="2987675" y="1989138"/>
            <a:ext cx="37576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言行迎合别人心意</a:t>
            </a:r>
            <a:r>
              <a:rPr lang="en-US" altLang="zh-CN" sz="2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zh-CN" altLang="en-US" sz="2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贬义</a:t>
            </a:r>
            <a:r>
              <a:rPr lang="en-US" altLang="zh-CN" sz="2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zh-CN" altLang="en-US" sz="2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。</a:t>
            </a:r>
          </a:p>
        </p:txBody>
      </p:sp>
      <p:sp>
        <p:nvSpPr>
          <p:cNvPr id="15365" name="Rectangle 5"/>
          <p:cNvSpPr>
            <a:spLocks noChangeArrowheads="1"/>
          </p:cNvSpPr>
          <p:nvPr/>
        </p:nvSpPr>
        <p:spPr bwMode="auto">
          <a:xfrm>
            <a:off x="3059113" y="3043238"/>
            <a:ext cx="20224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高高的道路；</a:t>
            </a:r>
          </a:p>
        </p:txBody>
      </p:sp>
      <p:sp>
        <p:nvSpPr>
          <p:cNvPr id="15366" name="Rectangle 6"/>
          <p:cNvSpPr>
            <a:spLocks noChangeArrowheads="1"/>
          </p:cNvSpPr>
          <p:nvPr/>
        </p:nvSpPr>
        <p:spPr bwMode="auto">
          <a:xfrm>
            <a:off x="3059113" y="3644900"/>
            <a:ext cx="20224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动身去某地。</a:t>
            </a:r>
          </a:p>
        </p:txBody>
      </p:sp>
      <p:sp>
        <p:nvSpPr>
          <p:cNvPr id="15367" name="Rectangle 7"/>
          <p:cNvSpPr>
            <a:spLocks noChangeArrowheads="1"/>
          </p:cNvSpPr>
          <p:nvPr/>
        </p:nvSpPr>
        <p:spPr bwMode="auto">
          <a:xfrm>
            <a:off x="2916238" y="4797425"/>
            <a:ext cx="17160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处境艰难；</a:t>
            </a:r>
          </a:p>
        </p:txBody>
      </p:sp>
      <p:sp>
        <p:nvSpPr>
          <p:cNvPr id="15368" name="Rectangle 8"/>
          <p:cNvSpPr>
            <a:spLocks noChangeArrowheads="1"/>
          </p:cNvSpPr>
          <p:nvPr/>
        </p:nvSpPr>
        <p:spPr bwMode="auto">
          <a:xfrm>
            <a:off x="3059113" y="5199430"/>
            <a:ext cx="1112805" cy="5485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140000"/>
              </a:lnSpc>
            </a:pPr>
            <a:r>
              <a:rPr lang="zh-CN" altLang="en-US" sz="2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贫穷。</a:t>
            </a:r>
          </a:p>
        </p:txBody>
      </p:sp>
    </p:spTree>
    <p:extLst>
      <p:ext uri="{BB962C8B-B14F-4D97-AF65-F5344CB8AC3E}">
        <p14:creationId xmlns:p14="http://schemas.microsoft.com/office/powerpoint/2010/main" val="1550885599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3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3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3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3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3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3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3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3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3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3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53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53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63" grpId="0"/>
      <p:bldP spid="15364" grpId="0"/>
      <p:bldP spid="15365" grpId="0"/>
      <p:bldP spid="15366" grpId="0"/>
      <p:bldP spid="15367" grpId="0"/>
      <p:bldP spid="15368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386" name="Object 2"/>
          <p:cNvGraphicFramePr>
            <a:graphicFrameLocks noGrp="1" noChangeAspect="1"/>
          </p:cNvGraphicFramePr>
          <p:nvPr>
            <p:ph/>
          </p:nvPr>
        </p:nvGraphicFramePr>
        <p:xfrm>
          <a:off x="684213" y="1395413"/>
          <a:ext cx="8064500" cy="4049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2" name="文档" r:id="rId3" imgW="6084214" imgH="4063826" progId="Word.Document.8">
                  <p:embed/>
                </p:oleObj>
              </mc:Choice>
              <mc:Fallback>
                <p:oleObj name="文档" r:id="rId3" imgW="6084214" imgH="4063826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r="40594" b="55351"/>
                      <a:stretch>
                        <a:fillRect/>
                      </a:stretch>
                    </p:blipFill>
                    <p:spPr bwMode="auto">
                      <a:xfrm>
                        <a:off x="684213" y="1395413"/>
                        <a:ext cx="8064500" cy="40497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387" name="Rectangle 3"/>
          <p:cNvSpPr>
            <a:spLocks noChangeArrowheads="1"/>
          </p:cNvSpPr>
          <p:nvPr/>
        </p:nvSpPr>
        <p:spPr bwMode="auto">
          <a:xfrm>
            <a:off x="4211638" y="2060575"/>
            <a:ext cx="7969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旧　</a:t>
            </a:r>
          </a:p>
        </p:txBody>
      </p:sp>
      <p:sp>
        <p:nvSpPr>
          <p:cNvPr id="16388" name="Rectangle 4"/>
          <p:cNvSpPr>
            <a:spLocks noChangeArrowheads="1"/>
          </p:cNvSpPr>
          <p:nvPr/>
        </p:nvSpPr>
        <p:spPr bwMode="auto">
          <a:xfrm>
            <a:off x="5795963" y="2550990"/>
            <a:ext cx="11033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所以　</a:t>
            </a:r>
          </a:p>
        </p:txBody>
      </p:sp>
      <p:sp>
        <p:nvSpPr>
          <p:cNvPr id="16389" name="Rectangle 5"/>
          <p:cNvSpPr>
            <a:spLocks noChangeArrowheads="1"/>
          </p:cNvSpPr>
          <p:nvPr/>
        </p:nvSpPr>
        <p:spPr bwMode="auto">
          <a:xfrm>
            <a:off x="4908550" y="3068638"/>
            <a:ext cx="11033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特地　</a:t>
            </a:r>
          </a:p>
        </p:txBody>
      </p:sp>
      <p:sp>
        <p:nvSpPr>
          <p:cNvPr id="16390" name="Rectangle 6"/>
          <p:cNvSpPr>
            <a:spLocks noChangeArrowheads="1"/>
          </p:cNvSpPr>
          <p:nvPr/>
        </p:nvSpPr>
        <p:spPr bwMode="auto">
          <a:xfrm>
            <a:off x="5003800" y="3573463"/>
            <a:ext cx="11033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原因　</a:t>
            </a:r>
          </a:p>
        </p:txBody>
      </p:sp>
      <p:sp>
        <p:nvSpPr>
          <p:cNvPr id="16391" name="Rectangle 7"/>
          <p:cNvSpPr>
            <a:spLocks noChangeArrowheads="1"/>
          </p:cNvSpPr>
          <p:nvPr/>
        </p:nvSpPr>
        <p:spPr bwMode="auto">
          <a:xfrm>
            <a:off x="5399088" y="4030663"/>
            <a:ext cx="26352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旧有的、原来的　</a:t>
            </a:r>
          </a:p>
        </p:txBody>
      </p:sp>
      <p:sp>
        <p:nvSpPr>
          <p:cNvPr id="16392" name="Rectangle 8"/>
          <p:cNvSpPr>
            <a:spLocks noChangeArrowheads="1"/>
          </p:cNvSpPr>
          <p:nvPr/>
        </p:nvSpPr>
        <p:spPr bwMode="auto">
          <a:xfrm>
            <a:off x="6011863" y="4652963"/>
            <a:ext cx="14097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老朋友　</a:t>
            </a:r>
          </a:p>
        </p:txBody>
      </p:sp>
    </p:spTree>
    <p:extLst>
      <p:ext uri="{BB962C8B-B14F-4D97-AF65-F5344CB8AC3E}">
        <p14:creationId xmlns:p14="http://schemas.microsoft.com/office/powerpoint/2010/main" val="2432376536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3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3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3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3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3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3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63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3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63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3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63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63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87" grpId="0"/>
      <p:bldP spid="16388" grpId="0"/>
      <p:bldP spid="16389" grpId="0"/>
      <p:bldP spid="16390" grpId="0"/>
      <p:bldP spid="16391" grpId="0"/>
      <p:bldP spid="1639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410" name="Object 2"/>
          <p:cNvGraphicFramePr>
            <a:graphicFrameLocks noGrp="1" noChangeAspect="1"/>
          </p:cNvGraphicFramePr>
          <p:nvPr>
            <p:ph/>
          </p:nvPr>
        </p:nvGraphicFramePr>
        <p:xfrm>
          <a:off x="1116013" y="765175"/>
          <a:ext cx="6840537" cy="4775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6" name="文档" r:id="rId3" imgW="6084214" imgH="4063826" progId="Word.Document.8">
                  <p:embed/>
                </p:oleObj>
              </mc:Choice>
              <mc:Fallback>
                <p:oleObj name="文档" r:id="rId3" imgW="6084214" imgH="4063826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r="45052" b="42570"/>
                      <a:stretch>
                        <a:fillRect/>
                      </a:stretch>
                    </p:blipFill>
                    <p:spPr bwMode="auto">
                      <a:xfrm>
                        <a:off x="1116013" y="765175"/>
                        <a:ext cx="6840537" cy="4775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411" name="Rectangle 3"/>
          <p:cNvSpPr>
            <a:spLocks noChangeArrowheads="1"/>
          </p:cNvSpPr>
          <p:nvPr/>
        </p:nvSpPr>
        <p:spPr bwMode="auto">
          <a:xfrm>
            <a:off x="4746625" y="765175"/>
            <a:ext cx="14097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全、都　</a:t>
            </a:r>
          </a:p>
        </p:txBody>
      </p:sp>
      <p:sp>
        <p:nvSpPr>
          <p:cNvPr id="17412" name="Rectangle 4"/>
          <p:cNvSpPr>
            <a:spLocks noChangeArrowheads="1"/>
          </p:cNvSpPr>
          <p:nvPr/>
        </p:nvSpPr>
        <p:spPr bwMode="auto">
          <a:xfrm>
            <a:off x="4643438" y="1676400"/>
            <a:ext cx="17160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全部用出　</a:t>
            </a:r>
          </a:p>
        </p:txBody>
      </p:sp>
      <p:sp>
        <p:nvSpPr>
          <p:cNvPr id="17413" name="Rectangle 5"/>
          <p:cNvSpPr>
            <a:spLocks noChangeArrowheads="1"/>
          </p:cNvSpPr>
          <p:nvPr/>
        </p:nvSpPr>
        <p:spPr bwMode="auto">
          <a:xfrm>
            <a:off x="4500563" y="2179638"/>
            <a:ext cx="17160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完、尽头　</a:t>
            </a:r>
          </a:p>
        </p:txBody>
      </p:sp>
      <p:sp>
        <p:nvSpPr>
          <p:cNvPr id="17414" name="Rectangle 6"/>
          <p:cNvSpPr>
            <a:spLocks noChangeArrowheads="1"/>
          </p:cNvSpPr>
          <p:nvPr/>
        </p:nvSpPr>
        <p:spPr bwMode="auto">
          <a:xfrm>
            <a:off x="5292725" y="3284538"/>
            <a:ext cx="17160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属于、是　</a:t>
            </a:r>
          </a:p>
        </p:txBody>
      </p:sp>
      <p:sp>
        <p:nvSpPr>
          <p:cNvPr id="17415" name="Rectangle 7"/>
          <p:cNvSpPr>
            <a:spLocks noChangeArrowheads="1"/>
          </p:cNvSpPr>
          <p:nvPr/>
        </p:nvSpPr>
        <p:spPr bwMode="auto">
          <a:xfrm>
            <a:off x="5580063" y="4246563"/>
            <a:ext cx="11033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掌管　</a:t>
            </a:r>
          </a:p>
        </p:txBody>
      </p:sp>
      <p:sp>
        <p:nvSpPr>
          <p:cNvPr id="17416" name="Rectangle 8"/>
          <p:cNvSpPr>
            <a:spLocks noChangeArrowheads="1"/>
          </p:cNvSpPr>
          <p:nvPr/>
        </p:nvSpPr>
        <p:spPr bwMode="auto">
          <a:xfrm>
            <a:off x="5724525" y="3789363"/>
            <a:ext cx="7969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类　</a:t>
            </a:r>
          </a:p>
        </p:txBody>
      </p:sp>
      <p:sp>
        <p:nvSpPr>
          <p:cNvPr id="17417" name="Rectangle 9"/>
          <p:cNvSpPr>
            <a:spLocks noChangeArrowheads="1"/>
          </p:cNvSpPr>
          <p:nvPr/>
        </p:nvSpPr>
        <p:spPr bwMode="auto">
          <a:xfrm>
            <a:off x="4643438" y="1268413"/>
            <a:ext cx="17160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没，干了　</a:t>
            </a:r>
          </a:p>
        </p:txBody>
      </p:sp>
      <p:sp>
        <p:nvSpPr>
          <p:cNvPr id="17418" name="Rectangle 10"/>
          <p:cNvSpPr>
            <a:spLocks noChangeArrowheads="1"/>
          </p:cNvSpPr>
          <p:nvPr/>
        </p:nvSpPr>
        <p:spPr bwMode="auto">
          <a:xfrm>
            <a:off x="4716463" y="4772025"/>
            <a:ext cx="265970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同“嘱”，嘱托　</a:t>
            </a:r>
          </a:p>
        </p:txBody>
      </p:sp>
    </p:spTree>
    <p:extLst>
      <p:ext uri="{BB962C8B-B14F-4D97-AF65-F5344CB8AC3E}">
        <p14:creationId xmlns:p14="http://schemas.microsoft.com/office/powerpoint/2010/main" val="2295326049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4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4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4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74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4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4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74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74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74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74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74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74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74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74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74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74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1" grpId="0"/>
      <p:bldP spid="17412" grpId="0"/>
      <p:bldP spid="17413" grpId="0"/>
      <p:bldP spid="17414" grpId="0"/>
      <p:bldP spid="17415" grpId="0"/>
      <p:bldP spid="17416" grpId="0"/>
      <p:bldP spid="17417" grpId="0"/>
      <p:bldP spid="17418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434" name="Object 2"/>
          <p:cNvGraphicFramePr>
            <a:graphicFrameLocks noGrp="1" noChangeAspect="1"/>
          </p:cNvGraphicFramePr>
          <p:nvPr>
            <p:ph/>
          </p:nvPr>
        </p:nvGraphicFramePr>
        <p:xfrm>
          <a:off x="323850" y="1679575"/>
          <a:ext cx="8604250" cy="3405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0" name="文档" r:id="rId3" imgW="6084214" imgH="4063826" progId="Word.Document.8">
                  <p:embed/>
                </p:oleObj>
              </mc:Choice>
              <mc:Fallback>
                <p:oleObj name="文档" r:id="rId3" imgW="6084214" imgH="4063826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r="33131" b="60378"/>
                      <a:stretch>
                        <a:fillRect/>
                      </a:stretch>
                    </p:blipFill>
                    <p:spPr bwMode="auto">
                      <a:xfrm>
                        <a:off x="323850" y="1679575"/>
                        <a:ext cx="8604250" cy="3405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435" name="Rectangle 3"/>
          <p:cNvSpPr>
            <a:spLocks noChangeArrowheads="1"/>
          </p:cNvSpPr>
          <p:nvPr/>
        </p:nvSpPr>
        <p:spPr bwMode="auto">
          <a:xfrm>
            <a:off x="5292725" y="1773238"/>
            <a:ext cx="11033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依附　</a:t>
            </a:r>
          </a:p>
        </p:txBody>
      </p:sp>
      <p:sp>
        <p:nvSpPr>
          <p:cNvPr id="18436" name="Rectangle 4"/>
          <p:cNvSpPr>
            <a:spLocks noChangeArrowheads="1"/>
          </p:cNvSpPr>
          <p:nvPr/>
        </p:nvSpPr>
        <p:spPr bwMode="auto">
          <a:xfrm>
            <a:off x="4643438" y="2205038"/>
            <a:ext cx="7969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就　</a:t>
            </a:r>
          </a:p>
        </p:txBody>
      </p:sp>
      <p:sp>
        <p:nvSpPr>
          <p:cNvPr id="18437" name="Rectangle 5"/>
          <p:cNvSpPr>
            <a:spLocks noChangeArrowheads="1"/>
          </p:cNvSpPr>
          <p:nvPr/>
        </p:nvSpPr>
        <p:spPr bwMode="auto">
          <a:xfrm>
            <a:off x="6372225" y="2708275"/>
            <a:ext cx="14097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则，就　</a:t>
            </a:r>
          </a:p>
        </p:txBody>
      </p:sp>
      <p:sp>
        <p:nvSpPr>
          <p:cNvPr id="18438" name="Rectangle 6"/>
          <p:cNvSpPr>
            <a:spLocks noChangeArrowheads="1"/>
          </p:cNvSpPr>
          <p:nvPr/>
        </p:nvSpPr>
        <p:spPr bwMode="auto">
          <a:xfrm>
            <a:off x="5003800" y="3213100"/>
            <a:ext cx="7969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就　</a:t>
            </a:r>
          </a:p>
        </p:txBody>
      </p:sp>
      <p:sp>
        <p:nvSpPr>
          <p:cNvPr id="18439" name="Rectangle 7"/>
          <p:cNvSpPr>
            <a:spLocks noChangeArrowheads="1"/>
          </p:cNvSpPr>
          <p:nvPr/>
        </p:nvSpPr>
        <p:spPr bwMode="auto">
          <a:xfrm>
            <a:off x="4373563" y="3670300"/>
            <a:ext cx="20224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立即、马上　</a:t>
            </a:r>
          </a:p>
        </p:txBody>
      </p:sp>
      <p:sp>
        <p:nvSpPr>
          <p:cNvPr id="18440" name="Rectangle 8"/>
          <p:cNvSpPr>
            <a:spLocks noChangeArrowheads="1"/>
          </p:cNvSpPr>
          <p:nvPr/>
        </p:nvSpPr>
        <p:spPr bwMode="auto">
          <a:xfrm>
            <a:off x="4716016" y="4153633"/>
            <a:ext cx="20224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如果、假如　</a:t>
            </a:r>
          </a:p>
        </p:txBody>
      </p:sp>
    </p:spTree>
    <p:extLst>
      <p:ext uri="{BB962C8B-B14F-4D97-AF65-F5344CB8AC3E}">
        <p14:creationId xmlns:p14="http://schemas.microsoft.com/office/powerpoint/2010/main" val="1527273348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4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4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4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84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4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4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4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84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84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84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84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84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5" grpId="0"/>
      <p:bldP spid="18436" grpId="0"/>
      <p:bldP spid="18437" grpId="0"/>
      <p:bldP spid="18438" grpId="0"/>
      <p:bldP spid="18439" grpId="0"/>
      <p:bldP spid="1844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Text Box 3"/>
          <p:cNvSpPr txBox="1">
            <a:spLocks noChangeArrowheads="1"/>
          </p:cNvSpPr>
          <p:nvPr/>
        </p:nvSpPr>
        <p:spPr bwMode="auto">
          <a:xfrm>
            <a:off x="467544" y="476672"/>
            <a:ext cx="7632700" cy="5554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>
              <a:lnSpc>
                <a:spcPct val="140000"/>
              </a:lnSpc>
            </a:pPr>
            <a:r>
              <a:rPr lang="en-US" altLang="zh-CN" sz="2400" dirty="0" smtClean="0">
                <a:solidFill>
                  <a:srgbClr val="000000"/>
                </a:solidFill>
                <a:ea typeface="黑体" pitchFamily="2" charset="-122"/>
                <a:cs typeface="Times New Roman" pitchFamily="18" charset="0"/>
              </a:rPr>
              <a:t>1</a:t>
            </a:r>
            <a:r>
              <a:rPr lang="zh-CN" altLang="en-US" sz="2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．</a:t>
            </a:r>
            <a:r>
              <a:rPr lang="zh-CN" altLang="en-US" sz="2400" dirty="0">
                <a:solidFill>
                  <a:srgbClr val="000000"/>
                </a:solidFill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作家作品</a:t>
            </a:r>
          </a:p>
        </p:txBody>
      </p:sp>
      <p:pic>
        <p:nvPicPr>
          <p:cNvPr id="8197" name="Picture 5" descr="A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104" y="476672"/>
            <a:ext cx="3456384" cy="4464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/>
          <p:cNvSpPr/>
          <p:nvPr/>
        </p:nvSpPr>
        <p:spPr>
          <a:xfrm>
            <a:off x="323528" y="1139299"/>
            <a:ext cx="4968552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>
                <a:latin typeface="楷体_GB2312" pitchFamily="49" charset="-122"/>
                <a:ea typeface="楷体_GB2312" pitchFamily="49" charset="-122"/>
              </a:rPr>
              <a:t>王勃（</a:t>
            </a:r>
            <a:r>
              <a:rPr lang="en-US" altLang="zh-CN" sz="2400" b="1" dirty="0">
                <a:latin typeface="楷体_GB2312" pitchFamily="49" charset="-122"/>
                <a:ea typeface="楷体_GB2312" pitchFamily="49" charset="-122"/>
              </a:rPr>
              <a:t>649--675</a:t>
            </a:r>
            <a:r>
              <a:rPr lang="zh-CN" altLang="en-US" sz="2400" b="1" dirty="0">
                <a:latin typeface="楷体_GB2312" pitchFamily="49" charset="-122"/>
                <a:ea typeface="楷体_GB2312" pitchFamily="49" charset="-122"/>
              </a:rPr>
              <a:t>），初唐文学家。字子安，绛州龙门（今山西河津）人。麟德初应举及第，曾任虢州参军。后往交趾探父，渡海溺水，受惊而死。少时即显露才华。与</a:t>
            </a:r>
            <a:r>
              <a:rPr lang="zh-CN" altLang="en-US" sz="2400" b="1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杨炯、卢照邻、骆宾王</a:t>
            </a:r>
            <a:r>
              <a:rPr lang="zh-CN" altLang="en-US" sz="2400" b="1" dirty="0">
                <a:latin typeface="楷体_GB2312" pitchFamily="49" charset="-122"/>
                <a:ea typeface="楷体_GB2312" pitchFamily="49" charset="-122"/>
              </a:rPr>
              <a:t>以文词齐名，并称</a:t>
            </a:r>
            <a:r>
              <a:rPr lang="zh-CN" altLang="en-US" sz="2400" b="1" dirty="0">
                <a:latin typeface="Times New Roman"/>
                <a:ea typeface="楷体_GB2312" pitchFamily="49" charset="-122"/>
              </a:rPr>
              <a:t>“</a:t>
            </a:r>
            <a:r>
              <a:rPr lang="zh-CN" altLang="en-US" sz="2400" b="1" dirty="0">
                <a:latin typeface="楷体_GB2312" pitchFamily="49" charset="-122"/>
                <a:ea typeface="楷体_GB2312" pitchFamily="49" charset="-122"/>
              </a:rPr>
              <a:t>王杨卢骆</a:t>
            </a:r>
            <a:r>
              <a:rPr lang="zh-CN" altLang="en-US" sz="2400" b="1" dirty="0">
                <a:latin typeface="Times New Roman"/>
                <a:ea typeface="楷体_GB2312" pitchFamily="49" charset="-122"/>
              </a:rPr>
              <a:t>”</a:t>
            </a:r>
            <a:r>
              <a:rPr lang="zh-CN" altLang="en-US" sz="2400" b="1" dirty="0">
                <a:latin typeface="楷体_GB2312" pitchFamily="49" charset="-122"/>
                <a:ea typeface="楷体_GB2312" pitchFamily="49" charset="-122"/>
              </a:rPr>
              <a:t>，亦称</a:t>
            </a:r>
            <a:r>
              <a:rPr lang="zh-CN" altLang="en-US" sz="2400" b="1" dirty="0">
                <a:latin typeface="Times New Roman"/>
                <a:ea typeface="楷体_GB2312" pitchFamily="49" charset="-122"/>
              </a:rPr>
              <a:t>“</a:t>
            </a:r>
            <a:r>
              <a:rPr lang="zh-CN" altLang="en-US" sz="2400" b="1" dirty="0">
                <a:latin typeface="楷体_GB2312" pitchFamily="49" charset="-122"/>
                <a:ea typeface="楷体_GB2312" pitchFamily="49" charset="-122"/>
              </a:rPr>
              <a:t>初唐四杰</a:t>
            </a:r>
            <a:r>
              <a:rPr lang="zh-CN" altLang="en-US" sz="2400" b="1" dirty="0">
                <a:latin typeface="Times New Roman"/>
                <a:ea typeface="楷体_GB2312" pitchFamily="49" charset="-122"/>
              </a:rPr>
              <a:t>”</a:t>
            </a:r>
            <a:r>
              <a:rPr lang="zh-CN" altLang="en-US" sz="2400" b="1" dirty="0">
                <a:latin typeface="楷体_GB2312" pitchFamily="49" charset="-122"/>
                <a:ea typeface="楷体_GB2312" pitchFamily="49" charset="-122"/>
              </a:rPr>
              <a:t>。他和卢照邻等皆企图改变当时</a:t>
            </a:r>
            <a:r>
              <a:rPr lang="zh-CN" altLang="en-US" sz="2400" b="1" dirty="0">
                <a:latin typeface="Times New Roman"/>
                <a:ea typeface="楷体_GB2312" pitchFamily="49" charset="-122"/>
              </a:rPr>
              <a:t>“</a:t>
            </a:r>
            <a:r>
              <a:rPr lang="zh-CN" altLang="en-US" sz="2400" b="1" dirty="0">
                <a:latin typeface="楷体_GB2312" pitchFamily="49" charset="-122"/>
                <a:ea typeface="楷体_GB2312" pitchFamily="49" charset="-122"/>
              </a:rPr>
              <a:t>争构纤微，竞为雕刻</a:t>
            </a:r>
            <a:r>
              <a:rPr lang="zh-CN" altLang="en-US" sz="2400" b="1" dirty="0">
                <a:latin typeface="Times New Roman"/>
                <a:ea typeface="楷体_GB2312" pitchFamily="49" charset="-122"/>
              </a:rPr>
              <a:t>”</a:t>
            </a:r>
            <a:r>
              <a:rPr lang="zh-CN" altLang="en-US" sz="2400" b="1" dirty="0">
                <a:latin typeface="楷体_GB2312" pitchFamily="49" charset="-122"/>
                <a:ea typeface="楷体_GB2312" pitchFamily="49" charset="-122"/>
              </a:rPr>
              <a:t>的诗风（见杨炯</a:t>
            </a:r>
            <a:r>
              <a:rPr lang="en-US" altLang="zh-CN" sz="2400" b="1" dirty="0">
                <a:latin typeface="楷体_GB2312" pitchFamily="49" charset="-122"/>
                <a:ea typeface="楷体_GB2312" pitchFamily="49" charset="-122"/>
              </a:rPr>
              <a:t>《</a:t>
            </a:r>
            <a:r>
              <a:rPr lang="zh-CN" altLang="en-US" sz="2400" b="1" dirty="0">
                <a:latin typeface="楷体_GB2312" pitchFamily="49" charset="-122"/>
                <a:ea typeface="楷体_GB2312" pitchFamily="49" charset="-122"/>
              </a:rPr>
              <a:t>王子安集序</a:t>
            </a:r>
            <a:r>
              <a:rPr lang="en-US" altLang="zh-CN" sz="2400" b="1" dirty="0">
                <a:latin typeface="楷体_GB2312" pitchFamily="49" charset="-122"/>
                <a:ea typeface="楷体_GB2312" pitchFamily="49" charset="-122"/>
              </a:rPr>
              <a:t>》</a:t>
            </a:r>
            <a:r>
              <a:rPr lang="zh-CN" altLang="en-US" sz="2400" b="1" dirty="0">
                <a:latin typeface="楷体_GB2312" pitchFamily="49" charset="-122"/>
                <a:ea typeface="楷体_GB2312" pitchFamily="49" charset="-122"/>
              </a:rPr>
              <a:t>）。其诗长于五律，偏于描写个人经历，多思乡怀人、酬赠往还之作，风格较为清新流丽。其文多为骈体，重辞采而有气势，以</a:t>
            </a:r>
            <a:r>
              <a:rPr lang="en-US" altLang="zh-CN" sz="2400" b="1" dirty="0">
                <a:latin typeface="楷体_GB2312" pitchFamily="49" charset="-122"/>
                <a:ea typeface="楷体_GB2312" pitchFamily="49" charset="-122"/>
              </a:rPr>
              <a:t>《</a:t>
            </a:r>
            <a:r>
              <a:rPr lang="zh-CN" altLang="en-US" sz="2400" b="1" dirty="0">
                <a:latin typeface="楷体_GB2312" pitchFamily="49" charset="-122"/>
                <a:ea typeface="楷体_GB2312" pitchFamily="49" charset="-122"/>
              </a:rPr>
              <a:t>滕王阁序</a:t>
            </a:r>
            <a:r>
              <a:rPr lang="en-US" altLang="zh-CN" sz="2400" b="1" dirty="0">
                <a:latin typeface="楷体_GB2312" pitchFamily="49" charset="-122"/>
                <a:ea typeface="楷体_GB2312" pitchFamily="49" charset="-122"/>
              </a:rPr>
              <a:t>》</a:t>
            </a:r>
            <a:r>
              <a:rPr lang="zh-CN" altLang="en-US" sz="2400" b="1" dirty="0">
                <a:latin typeface="楷体_GB2312" pitchFamily="49" charset="-122"/>
                <a:ea typeface="楷体_GB2312" pitchFamily="49" charset="-122"/>
              </a:rPr>
              <a:t>为较有名。</a:t>
            </a:r>
            <a:endParaRPr lang="zh-CN" altLang="en-US" sz="2400" b="1" dirty="0">
              <a:latin typeface="楷体_GB2312" pitchFamily="49" charset="-122"/>
              <a:ea typeface="楷体_GB2312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35172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458" name="Object 2"/>
          <p:cNvGraphicFramePr>
            <a:graphicFrameLocks noGrp="1" noChangeAspect="1"/>
          </p:cNvGraphicFramePr>
          <p:nvPr>
            <p:ph/>
          </p:nvPr>
        </p:nvGraphicFramePr>
        <p:xfrm>
          <a:off x="611188" y="923925"/>
          <a:ext cx="8208962" cy="5132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4" name="文档" r:id="rId3" imgW="6084214" imgH="4063826" progId="Word.Document.8">
                  <p:embed/>
                </p:oleObj>
              </mc:Choice>
              <mc:Fallback>
                <p:oleObj name="文档" r:id="rId3" imgW="6084214" imgH="4063826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r="36702" b="40762"/>
                      <a:stretch>
                        <a:fillRect/>
                      </a:stretch>
                    </p:blipFill>
                    <p:spPr bwMode="auto">
                      <a:xfrm>
                        <a:off x="611188" y="923925"/>
                        <a:ext cx="8208962" cy="5132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459" name="Rectangle 3"/>
          <p:cNvSpPr>
            <a:spLocks noChangeArrowheads="1"/>
          </p:cNvSpPr>
          <p:nvPr/>
        </p:nvSpPr>
        <p:spPr bwMode="auto">
          <a:xfrm>
            <a:off x="3851275" y="981075"/>
            <a:ext cx="11033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反而　</a:t>
            </a:r>
          </a:p>
        </p:txBody>
      </p:sp>
      <p:sp>
        <p:nvSpPr>
          <p:cNvPr id="19460" name="Rectangle 4"/>
          <p:cNvSpPr>
            <a:spLocks noChangeArrowheads="1"/>
          </p:cNvSpPr>
          <p:nvPr/>
        </p:nvSpPr>
        <p:spPr bwMode="auto">
          <a:xfrm>
            <a:off x="3851275" y="1484313"/>
            <a:ext cx="11033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将近　</a:t>
            </a:r>
          </a:p>
        </p:txBody>
      </p:sp>
      <p:sp>
        <p:nvSpPr>
          <p:cNvPr id="19461" name="Rectangle 5"/>
          <p:cNvSpPr>
            <a:spLocks noChangeArrowheads="1"/>
          </p:cNvSpPr>
          <p:nvPr/>
        </p:nvSpPr>
        <p:spPr bwMode="auto">
          <a:xfrm>
            <a:off x="3900488" y="1941513"/>
            <a:ext cx="11033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苟且　</a:t>
            </a:r>
          </a:p>
        </p:txBody>
      </p:sp>
      <p:sp>
        <p:nvSpPr>
          <p:cNvPr id="19462" name="Rectangle 6"/>
          <p:cNvSpPr>
            <a:spLocks noChangeArrowheads="1"/>
          </p:cNvSpPr>
          <p:nvPr/>
        </p:nvSpPr>
        <p:spPr bwMode="auto">
          <a:xfrm>
            <a:off x="5508625" y="2420938"/>
            <a:ext cx="11033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将要　</a:t>
            </a:r>
          </a:p>
        </p:txBody>
      </p:sp>
      <p:sp>
        <p:nvSpPr>
          <p:cNvPr id="19463" name="Rectangle 7"/>
          <p:cNvSpPr>
            <a:spLocks noChangeArrowheads="1"/>
          </p:cNvSpPr>
          <p:nvPr/>
        </p:nvSpPr>
        <p:spPr bwMode="auto">
          <a:xfrm>
            <a:off x="5556250" y="2924175"/>
            <a:ext cx="11033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尚且　</a:t>
            </a:r>
          </a:p>
        </p:txBody>
      </p:sp>
      <p:sp>
        <p:nvSpPr>
          <p:cNvPr id="19464" name="Rectangle 8"/>
          <p:cNvSpPr>
            <a:spLocks noChangeArrowheads="1"/>
          </p:cNvSpPr>
          <p:nvPr/>
        </p:nvSpPr>
        <p:spPr bwMode="auto">
          <a:xfrm>
            <a:off x="3348038" y="4221163"/>
            <a:ext cx="265970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语气助词“了”　</a:t>
            </a:r>
          </a:p>
        </p:txBody>
      </p:sp>
      <p:sp>
        <p:nvSpPr>
          <p:cNvPr id="19465" name="Rectangle 9"/>
          <p:cNvSpPr>
            <a:spLocks noChangeArrowheads="1"/>
          </p:cNvSpPr>
          <p:nvPr/>
        </p:nvSpPr>
        <p:spPr bwMode="auto">
          <a:xfrm>
            <a:off x="3563938" y="4724400"/>
            <a:ext cx="17160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感叹语气　</a:t>
            </a:r>
          </a:p>
        </p:txBody>
      </p:sp>
      <p:sp>
        <p:nvSpPr>
          <p:cNvPr id="19466" name="Rectangle 10"/>
          <p:cNvSpPr>
            <a:spLocks noChangeArrowheads="1"/>
          </p:cNvSpPr>
          <p:nvPr/>
        </p:nvSpPr>
        <p:spPr bwMode="auto">
          <a:xfrm>
            <a:off x="3578226" y="5184531"/>
            <a:ext cx="17160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命令语气　</a:t>
            </a:r>
          </a:p>
        </p:txBody>
      </p:sp>
    </p:spTree>
    <p:extLst>
      <p:ext uri="{BB962C8B-B14F-4D97-AF65-F5344CB8AC3E}">
        <p14:creationId xmlns:p14="http://schemas.microsoft.com/office/powerpoint/2010/main" val="967717040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9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9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94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9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9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9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9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9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59" grpId="0"/>
      <p:bldP spid="19460" grpId="0"/>
      <p:bldP spid="19461" grpId="0"/>
      <p:bldP spid="19462" grpId="0"/>
      <p:bldP spid="19463" grpId="0"/>
      <p:bldP spid="19464" grpId="0"/>
      <p:bldP spid="19465" grpId="0"/>
      <p:bldP spid="19466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482" name="Object 2"/>
          <p:cNvGraphicFramePr>
            <a:graphicFrameLocks noGrp="1" noChangeAspect="1"/>
          </p:cNvGraphicFramePr>
          <p:nvPr>
            <p:ph/>
          </p:nvPr>
        </p:nvGraphicFramePr>
        <p:xfrm>
          <a:off x="684213" y="1606550"/>
          <a:ext cx="8064500" cy="3625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8" name="文档" r:id="rId3" imgW="6084214" imgH="4063826" progId="Word.Document.8">
                  <p:embed/>
                </p:oleObj>
              </mc:Choice>
              <mc:Fallback>
                <p:oleObj name="文档" r:id="rId3" imgW="6084214" imgH="4063826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r="43843" b="62186"/>
                      <a:stretch>
                        <a:fillRect/>
                      </a:stretch>
                    </p:blipFill>
                    <p:spPr bwMode="auto">
                      <a:xfrm>
                        <a:off x="684213" y="1606550"/>
                        <a:ext cx="8064500" cy="3625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483" name="Rectangle 3"/>
          <p:cNvSpPr>
            <a:spLocks noChangeArrowheads="1"/>
          </p:cNvSpPr>
          <p:nvPr/>
        </p:nvSpPr>
        <p:spPr bwMode="auto">
          <a:xfrm>
            <a:off x="5076825" y="1628775"/>
            <a:ext cx="14097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表并列　</a:t>
            </a:r>
          </a:p>
        </p:txBody>
      </p:sp>
      <p:sp>
        <p:nvSpPr>
          <p:cNvPr id="20484" name="Rectangle 4"/>
          <p:cNvSpPr>
            <a:spLocks noChangeArrowheads="1"/>
          </p:cNvSpPr>
          <p:nvPr/>
        </p:nvSpPr>
        <p:spPr bwMode="auto">
          <a:xfrm>
            <a:off x="5089708" y="2085975"/>
            <a:ext cx="14097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表因果　</a:t>
            </a:r>
          </a:p>
        </p:txBody>
      </p:sp>
      <p:sp>
        <p:nvSpPr>
          <p:cNvPr id="20485" name="Rectangle 5"/>
          <p:cNvSpPr>
            <a:spLocks noChangeArrowheads="1"/>
          </p:cNvSpPr>
          <p:nvPr/>
        </p:nvSpPr>
        <p:spPr bwMode="auto">
          <a:xfrm>
            <a:off x="5076825" y="2684463"/>
            <a:ext cx="14097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表转折　</a:t>
            </a:r>
          </a:p>
        </p:txBody>
      </p:sp>
      <p:sp>
        <p:nvSpPr>
          <p:cNvPr id="20486" name="Rectangle 6"/>
          <p:cNvSpPr>
            <a:spLocks noChangeArrowheads="1"/>
          </p:cNvSpPr>
          <p:nvPr/>
        </p:nvSpPr>
        <p:spPr bwMode="auto">
          <a:xfrm>
            <a:off x="4572000" y="3844192"/>
            <a:ext cx="17160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介词，在　</a:t>
            </a:r>
          </a:p>
        </p:txBody>
      </p:sp>
      <p:sp>
        <p:nvSpPr>
          <p:cNvPr id="20487" name="Rectangle 7"/>
          <p:cNvSpPr>
            <a:spLocks noChangeArrowheads="1"/>
          </p:cNvSpPr>
          <p:nvPr/>
        </p:nvSpPr>
        <p:spPr bwMode="auto">
          <a:xfrm>
            <a:off x="4211638" y="4411663"/>
            <a:ext cx="296908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连词，相当于“而”</a:t>
            </a:r>
          </a:p>
        </p:txBody>
      </p:sp>
    </p:spTree>
    <p:extLst>
      <p:ext uri="{BB962C8B-B14F-4D97-AF65-F5344CB8AC3E}">
        <p14:creationId xmlns:p14="http://schemas.microsoft.com/office/powerpoint/2010/main" val="2472860779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4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4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4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4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4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4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04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04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04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04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83" grpId="0"/>
      <p:bldP spid="20484" grpId="0"/>
      <p:bldP spid="20485" grpId="0"/>
      <p:bldP spid="20486" grpId="0"/>
      <p:bldP spid="20487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506" name="Object 2"/>
          <p:cNvGraphicFramePr>
            <a:graphicFrameLocks noGrp="1" noChangeAspect="1"/>
          </p:cNvGraphicFramePr>
          <p:nvPr>
            <p:ph/>
          </p:nvPr>
        </p:nvGraphicFramePr>
        <p:xfrm>
          <a:off x="1403350" y="333375"/>
          <a:ext cx="6851650" cy="5497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33" name="文档" r:id="rId3" imgW="6084214" imgH="4063826" progId="Word.Document.8">
                  <p:embed/>
                </p:oleObj>
              </mc:Choice>
              <mc:Fallback>
                <p:oleObj name="文档" r:id="rId3" imgW="6084214" imgH="4063826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r="52193" b="42570"/>
                      <a:stretch>
                        <a:fillRect/>
                      </a:stretch>
                    </p:blipFill>
                    <p:spPr bwMode="auto">
                      <a:xfrm>
                        <a:off x="1403350" y="333375"/>
                        <a:ext cx="6851650" cy="5497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507" name="Rectangle 3"/>
          <p:cNvSpPr>
            <a:spLocks noChangeArrowheads="1"/>
          </p:cNvSpPr>
          <p:nvPr/>
        </p:nvSpPr>
        <p:spPr bwMode="auto">
          <a:xfrm>
            <a:off x="4643438" y="2133600"/>
            <a:ext cx="14097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</a:rPr>
              <a:t>看，望。</a:t>
            </a:r>
          </a:p>
        </p:txBody>
      </p:sp>
      <p:sp>
        <p:nvSpPr>
          <p:cNvPr id="21508" name="Rectangle 4"/>
          <p:cNvSpPr>
            <a:spLocks noChangeArrowheads="1"/>
          </p:cNvSpPr>
          <p:nvPr/>
        </p:nvSpPr>
        <p:spPr bwMode="auto">
          <a:xfrm>
            <a:off x="5148263" y="3284538"/>
            <a:ext cx="17160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</a:rPr>
              <a:t>像雾一样；</a:t>
            </a:r>
          </a:p>
        </p:txBody>
      </p:sp>
      <p:sp>
        <p:nvSpPr>
          <p:cNvPr id="21509" name="Rectangle 5"/>
          <p:cNvSpPr>
            <a:spLocks noChangeArrowheads="1"/>
          </p:cNvSpPr>
          <p:nvPr/>
        </p:nvSpPr>
        <p:spPr bwMode="auto">
          <a:xfrm>
            <a:off x="4356100" y="5157788"/>
            <a:ext cx="415690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</a:rPr>
              <a:t>以</a:t>
            </a:r>
            <a:r>
              <a:rPr lang="en-US" altLang="zh-CN" sz="2400" b="1" dirty="0">
                <a:solidFill>
                  <a:srgbClr val="FF0000"/>
                </a:solidFill>
              </a:rPr>
              <a:t>……</a:t>
            </a:r>
            <a:r>
              <a:rPr lang="zh-CN" altLang="en-US" sz="2400" b="1" dirty="0">
                <a:solidFill>
                  <a:srgbClr val="FF0000"/>
                </a:solidFill>
              </a:rPr>
              <a:t>为衣襟；以</a:t>
            </a:r>
            <a:r>
              <a:rPr lang="en-US" altLang="zh-CN" sz="2400" b="1" dirty="0">
                <a:solidFill>
                  <a:srgbClr val="FF0000"/>
                </a:solidFill>
              </a:rPr>
              <a:t>……</a:t>
            </a:r>
            <a:r>
              <a:rPr lang="zh-CN" altLang="en-US" sz="2400" b="1" dirty="0">
                <a:solidFill>
                  <a:srgbClr val="FF0000"/>
                </a:solidFill>
              </a:rPr>
              <a:t>为衣带。</a:t>
            </a:r>
          </a:p>
        </p:txBody>
      </p:sp>
      <p:sp>
        <p:nvSpPr>
          <p:cNvPr id="21510" name="Rectangle 6"/>
          <p:cNvSpPr>
            <a:spLocks noChangeArrowheads="1"/>
          </p:cNvSpPr>
          <p:nvPr/>
        </p:nvSpPr>
        <p:spPr bwMode="auto">
          <a:xfrm>
            <a:off x="6588125" y="3284538"/>
            <a:ext cx="20875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2400" b="1" dirty="0">
                <a:solidFill>
                  <a:srgbClr val="00B0F0"/>
                </a:solidFill>
              </a:rPr>
              <a:t>像星星一样；</a:t>
            </a:r>
          </a:p>
        </p:txBody>
      </p:sp>
      <p:sp>
        <p:nvSpPr>
          <p:cNvPr id="21511" name="Rectangle 7"/>
          <p:cNvSpPr>
            <a:spLocks noChangeArrowheads="1"/>
          </p:cNvSpPr>
          <p:nvPr/>
        </p:nvSpPr>
        <p:spPr bwMode="auto">
          <a:xfrm>
            <a:off x="4284663" y="3933825"/>
            <a:ext cx="11033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</a:rPr>
              <a:t>向上。</a:t>
            </a:r>
          </a:p>
        </p:txBody>
      </p:sp>
    </p:spTree>
    <p:extLst>
      <p:ext uri="{BB962C8B-B14F-4D97-AF65-F5344CB8AC3E}">
        <p14:creationId xmlns:p14="http://schemas.microsoft.com/office/powerpoint/2010/main" val="1957545169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5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5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15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15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15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15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15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15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15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15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07" grpId="0"/>
      <p:bldP spid="21508" grpId="0"/>
      <p:bldP spid="21509" grpId="0"/>
      <p:bldP spid="21510" grpId="0"/>
      <p:bldP spid="21511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530" name="Object 2"/>
          <p:cNvGraphicFramePr>
            <a:graphicFrameLocks noGrp="1" noChangeAspect="1"/>
          </p:cNvGraphicFramePr>
          <p:nvPr>
            <p:ph/>
          </p:nvPr>
        </p:nvGraphicFramePr>
        <p:xfrm>
          <a:off x="1619250" y="285750"/>
          <a:ext cx="6265863" cy="6110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6" name="文档" r:id="rId3" imgW="6084214" imgH="4063826" progId="Word.Document.8">
                  <p:embed/>
                </p:oleObj>
              </mc:Choice>
              <mc:Fallback>
                <p:oleObj name="文档" r:id="rId3" imgW="6084214" imgH="4063826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r="55763" b="35417"/>
                      <a:stretch>
                        <a:fillRect/>
                      </a:stretch>
                    </p:blipFill>
                    <p:spPr bwMode="auto">
                      <a:xfrm>
                        <a:off x="1619250" y="285750"/>
                        <a:ext cx="6265863" cy="6110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531" name="Rectangle 3"/>
          <p:cNvSpPr>
            <a:spLocks noChangeArrowheads="1"/>
          </p:cNvSpPr>
          <p:nvPr/>
        </p:nvSpPr>
        <p:spPr bwMode="auto">
          <a:xfrm>
            <a:off x="5292725" y="4437063"/>
            <a:ext cx="11033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</a:rPr>
              <a:t>俊杰。</a:t>
            </a:r>
          </a:p>
        </p:txBody>
      </p:sp>
      <p:sp>
        <p:nvSpPr>
          <p:cNvPr id="22532" name="Rectangle 4"/>
          <p:cNvSpPr>
            <a:spLocks noChangeArrowheads="1"/>
          </p:cNvSpPr>
          <p:nvPr/>
        </p:nvSpPr>
        <p:spPr bwMode="auto">
          <a:xfrm>
            <a:off x="4500563" y="5661025"/>
            <a:ext cx="186140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</a:rPr>
              <a:t>使</a:t>
            </a:r>
            <a:r>
              <a:rPr lang="en-US" altLang="zh-CN" sz="2400" b="1" dirty="0">
                <a:solidFill>
                  <a:srgbClr val="FF0000"/>
                </a:solidFill>
              </a:rPr>
              <a:t>……</a:t>
            </a:r>
            <a:r>
              <a:rPr lang="zh-CN" altLang="en-US" sz="2400" b="1" dirty="0">
                <a:solidFill>
                  <a:srgbClr val="FF0000"/>
                </a:solidFill>
              </a:rPr>
              <a:t>开阔。</a:t>
            </a:r>
          </a:p>
        </p:txBody>
      </p:sp>
      <p:sp>
        <p:nvSpPr>
          <p:cNvPr id="22533" name="Rectangle 5"/>
          <p:cNvSpPr>
            <a:spLocks noChangeArrowheads="1"/>
          </p:cNvSpPr>
          <p:nvPr/>
        </p:nvSpPr>
        <p:spPr bwMode="auto">
          <a:xfrm>
            <a:off x="3708400" y="1412875"/>
            <a:ext cx="353814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</a:rPr>
              <a:t>使</a:t>
            </a:r>
            <a:r>
              <a:rPr lang="en-US" altLang="zh-CN" sz="2400" b="1" dirty="0">
                <a:solidFill>
                  <a:srgbClr val="FF0000"/>
                </a:solidFill>
              </a:rPr>
              <a:t>……</a:t>
            </a:r>
            <a:r>
              <a:rPr lang="zh-CN" altLang="en-US" sz="2400" b="1" dirty="0">
                <a:solidFill>
                  <a:srgbClr val="FF0000"/>
                </a:solidFill>
              </a:rPr>
              <a:t>腾飞；使</a:t>
            </a:r>
            <a:r>
              <a:rPr lang="en-US" altLang="zh-CN" sz="2400" b="1" dirty="0">
                <a:solidFill>
                  <a:srgbClr val="FF0000"/>
                </a:solidFill>
              </a:rPr>
              <a:t>……</a:t>
            </a:r>
            <a:r>
              <a:rPr lang="zh-CN" altLang="en-US" sz="2400" b="1" dirty="0">
                <a:solidFill>
                  <a:srgbClr val="FF0000"/>
                </a:solidFill>
              </a:rPr>
              <a:t>起舞；</a:t>
            </a:r>
          </a:p>
        </p:txBody>
      </p:sp>
      <p:sp>
        <p:nvSpPr>
          <p:cNvPr id="22534" name="Rectangle 6"/>
          <p:cNvSpPr>
            <a:spLocks noChangeArrowheads="1"/>
          </p:cNvSpPr>
          <p:nvPr/>
        </p:nvSpPr>
        <p:spPr bwMode="auto">
          <a:xfrm>
            <a:off x="4716463" y="1989138"/>
            <a:ext cx="217078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</a:rPr>
              <a:t>使</a:t>
            </a:r>
            <a:r>
              <a:rPr lang="en-US" altLang="zh-CN" sz="2400" b="1" dirty="0">
                <a:solidFill>
                  <a:srgbClr val="FF0000"/>
                </a:solidFill>
              </a:rPr>
              <a:t>……</a:t>
            </a:r>
            <a:r>
              <a:rPr lang="zh-CN" altLang="en-US" sz="2400" b="1" dirty="0">
                <a:solidFill>
                  <a:srgbClr val="FF0000"/>
                </a:solidFill>
              </a:rPr>
              <a:t>受委屈；</a:t>
            </a:r>
          </a:p>
        </p:txBody>
      </p:sp>
      <p:sp>
        <p:nvSpPr>
          <p:cNvPr id="22535" name="Rectangle 7"/>
          <p:cNvSpPr>
            <a:spLocks noChangeArrowheads="1"/>
          </p:cNvSpPr>
          <p:nvPr/>
        </p:nvSpPr>
        <p:spPr bwMode="auto">
          <a:xfrm>
            <a:off x="4787900" y="2636838"/>
            <a:ext cx="186140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</a:rPr>
              <a:t>使</a:t>
            </a:r>
            <a:r>
              <a:rPr lang="en-US" altLang="zh-CN" sz="2400" b="1" dirty="0">
                <a:solidFill>
                  <a:srgbClr val="FF0000"/>
                </a:solidFill>
              </a:rPr>
              <a:t>……</a:t>
            </a:r>
            <a:r>
              <a:rPr lang="zh-CN" altLang="en-US" sz="2400" b="1" dirty="0">
                <a:solidFill>
                  <a:srgbClr val="FF0000"/>
                </a:solidFill>
              </a:rPr>
              <a:t>逃走。</a:t>
            </a:r>
          </a:p>
        </p:txBody>
      </p:sp>
    </p:spTree>
    <p:extLst>
      <p:ext uri="{BB962C8B-B14F-4D97-AF65-F5344CB8AC3E}">
        <p14:creationId xmlns:p14="http://schemas.microsoft.com/office/powerpoint/2010/main" val="3825124466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5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5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25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25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5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5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25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25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25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25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31" grpId="0"/>
      <p:bldP spid="22532" grpId="0"/>
      <p:bldP spid="22533" grpId="0"/>
      <p:bldP spid="22534" grpId="0"/>
      <p:bldP spid="22535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ext Box 2"/>
          <p:cNvSpPr txBox="1">
            <a:spLocks noChangeArrowheads="1"/>
          </p:cNvSpPr>
          <p:nvPr/>
        </p:nvSpPr>
        <p:spPr bwMode="auto">
          <a:xfrm>
            <a:off x="684213" y="836613"/>
            <a:ext cx="7704137" cy="4181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>
              <a:lnSpc>
                <a:spcPct val="140000"/>
              </a:lnSpc>
            </a:pPr>
            <a:r>
              <a:rPr lang="en-US" altLang="zh-CN" sz="2400">
                <a:solidFill>
                  <a:srgbClr val="000000"/>
                </a:solidFill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5</a:t>
            </a:r>
            <a:r>
              <a:rPr lang="zh-CN" altLang="en-US" sz="24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．</a:t>
            </a:r>
            <a:r>
              <a:rPr lang="zh-CN" altLang="en-US" sz="2400">
                <a:solidFill>
                  <a:srgbClr val="000000"/>
                </a:solidFill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文言句式</a:t>
            </a:r>
            <a:endParaRPr lang="zh-CN" altLang="en-US" sz="240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algn="just">
              <a:lnSpc>
                <a:spcPct val="140000"/>
              </a:lnSpc>
            </a:pPr>
            <a:r>
              <a:rPr lang="en-US" altLang="zh-CN" sz="24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(1)</a:t>
            </a:r>
            <a:r>
              <a:rPr lang="zh-CN" altLang="en-US" sz="24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童子何知：</a:t>
            </a:r>
            <a:r>
              <a:rPr lang="en-US" altLang="zh-CN" sz="24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__________________________________</a:t>
            </a:r>
          </a:p>
          <a:p>
            <a:pPr algn="just">
              <a:lnSpc>
                <a:spcPct val="140000"/>
              </a:lnSpc>
            </a:pPr>
            <a:r>
              <a:rPr lang="en-US" altLang="zh-CN" sz="24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(2)</a:t>
            </a:r>
            <a:r>
              <a:rPr lang="zh-CN" altLang="en-US" sz="24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奏流水以何惭：</a:t>
            </a:r>
            <a:r>
              <a:rPr lang="en-US" altLang="zh-CN" sz="24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______________________________</a:t>
            </a:r>
          </a:p>
          <a:p>
            <a:pPr algn="just">
              <a:lnSpc>
                <a:spcPct val="140000"/>
              </a:lnSpc>
            </a:pPr>
            <a:r>
              <a:rPr lang="en-US" altLang="zh-CN" sz="24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(3)</a:t>
            </a:r>
            <a:r>
              <a:rPr lang="zh-CN" altLang="en-US" sz="24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俨骖于上路，访风景于崇阿：</a:t>
            </a:r>
            <a:r>
              <a:rPr lang="en-US" altLang="zh-CN" sz="24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__________________</a:t>
            </a:r>
          </a:p>
          <a:p>
            <a:pPr algn="just">
              <a:lnSpc>
                <a:spcPct val="140000"/>
              </a:lnSpc>
            </a:pPr>
            <a:r>
              <a:rPr lang="en-US" altLang="zh-CN" sz="24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(4)</a:t>
            </a:r>
            <a:r>
              <a:rPr lang="zh-CN" altLang="en-US" sz="24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千里逢迎：</a:t>
            </a:r>
            <a:r>
              <a:rPr lang="en-US" altLang="zh-CN" sz="24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__________________________________</a:t>
            </a:r>
          </a:p>
          <a:p>
            <a:pPr algn="just">
              <a:lnSpc>
                <a:spcPct val="140000"/>
              </a:lnSpc>
            </a:pPr>
            <a:r>
              <a:rPr lang="en-US" altLang="zh-CN" sz="24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(5)</a:t>
            </a:r>
            <a:r>
              <a:rPr lang="zh-CN" altLang="en-US" sz="24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杨意不逢，抚凌云而自惜：</a:t>
            </a:r>
            <a:r>
              <a:rPr lang="en-US" altLang="zh-CN" sz="24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____________________</a:t>
            </a:r>
          </a:p>
          <a:p>
            <a:pPr algn="just">
              <a:lnSpc>
                <a:spcPct val="140000"/>
              </a:lnSpc>
            </a:pPr>
            <a:r>
              <a:rPr lang="en-US" altLang="zh-CN" sz="24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(6)</a:t>
            </a:r>
            <a:r>
              <a:rPr lang="zh-CN" altLang="en-US" sz="24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响穷彭蠡之滨：</a:t>
            </a:r>
            <a:r>
              <a:rPr lang="en-US" altLang="zh-CN" sz="24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______________________________</a:t>
            </a:r>
          </a:p>
          <a:p>
            <a:pPr algn="just">
              <a:lnSpc>
                <a:spcPct val="140000"/>
              </a:lnSpc>
            </a:pPr>
            <a:r>
              <a:rPr lang="en-US" altLang="zh-CN" sz="24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(7)</a:t>
            </a:r>
            <a:r>
              <a:rPr lang="zh-CN" altLang="en-US" sz="24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声断衡阳之浦：</a:t>
            </a:r>
            <a:r>
              <a:rPr lang="en-US" altLang="zh-CN" sz="24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______________________________</a:t>
            </a:r>
          </a:p>
        </p:txBody>
      </p:sp>
      <p:sp>
        <p:nvSpPr>
          <p:cNvPr id="23555" name="Rectangle 3"/>
          <p:cNvSpPr>
            <a:spLocks noChangeArrowheads="1"/>
          </p:cNvSpPr>
          <p:nvPr/>
        </p:nvSpPr>
        <p:spPr bwMode="auto">
          <a:xfrm>
            <a:off x="5502275" y="1412875"/>
            <a:ext cx="20224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宾语前置句。</a:t>
            </a:r>
          </a:p>
        </p:txBody>
      </p:sp>
      <p:sp>
        <p:nvSpPr>
          <p:cNvPr id="23556" name="Rectangle 4"/>
          <p:cNvSpPr>
            <a:spLocks noChangeArrowheads="1"/>
          </p:cNvSpPr>
          <p:nvPr/>
        </p:nvSpPr>
        <p:spPr bwMode="auto">
          <a:xfrm>
            <a:off x="5573713" y="1916113"/>
            <a:ext cx="20224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宾语前置句。</a:t>
            </a:r>
          </a:p>
        </p:txBody>
      </p:sp>
      <p:sp>
        <p:nvSpPr>
          <p:cNvPr id="23557" name="Rectangle 5"/>
          <p:cNvSpPr>
            <a:spLocks noChangeArrowheads="1"/>
          </p:cNvSpPr>
          <p:nvPr/>
        </p:nvSpPr>
        <p:spPr bwMode="auto">
          <a:xfrm>
            <a:off x="5508625" y="2420938"/>
            <a:ext cx="26352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介宾短语后置句。</a:t>
            </a:r>
          </a:p>
        </p:txBody>
      </p:sp>
      <p:sp>
        <p:nvSpPr>
          <p:cNvPr id="23558" name="Rectangle 6"/>
          <p:cNvSpPr>
            <a:spLocks noChangeArrowheads="1"/>
          </p:cNvSpPr>
          <p:nvPr/>
        </p:nvSpPr>
        <p:spPr bwMode="auto">
          <a:xfrm>
            <a:off x="5789613" y="2971800"/>
            <a:ext cx="20224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动宾倒装句。</a:t>
            </a:r>
          </a:p>
        </p:txBody>
      </p:sp>
      <p:sp>
        <p:nvSpPr>
          <p:cNvPr id="23559" name="Rectangle 7"/>
          <p:cNvSpPr>
            <a:spLocks noChangeArrowheads="1"/>
          </p:cNvSpPr>
          <p:nvPr/>
        </p:nvSpPr>
        <p:spPr bwMode="auto">
          <a:xfrm>
            <a:off x="5789613" y="3500438"/>
            <a:ext cx="20224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动宾倒装句。</a:t>
            </a:r>
          </a:p>
        </p:txBody>
      </p:sp>
      <p:sp>
        <p:nvSpPr>
          <p:cNvPr id="23560" name="Rectangle 8"/>
          <p:cNvSpPr>
            <a:spLocks noChangeArrowheads="1"/>
          </p:cNvSpPr>
          <p:nvPr/>
        </p:nvSpPr>
        <p:spPr bwMode="auto">
          <a:xfrm>
            <a:off x="4722813" y="3979863"/>
            <a:ext cx="379302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省略句</a:t>
            </a:r>
            <a:r>
              <a:rPr lang="en-US" altLang="zh-CN" sz="2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zh-CN" altLang="en-US" sz="2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省略介词“于”</a:t>
            </a:r>
            <a:r>
              <a:rPr lang="en-US" altLang="zh-CN" sz="2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zh-CN" altLang="en-US" sz="2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。</a:t>
            </a:r>
          </a:p>
        </p:txBody>
      </p:sp>
      <p:sp>
        <p:nvSpPr>
          <p:cNvPr id="23561" name="Rectangle 9"/>
          <p:cNvSpPr>
            <a:spLocks noChangeArrowheads="1"/>
          </p:cNvSpPr>
          <p:nvPr/>
        </p:nvSpPr>
        <p:spPr bwMode="auto">
          <a:xfrm>
            <a:off x="4722813" y="4484688"/>
            <a:ext cx="379302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省略句</a:t>
            </a:r>
            <a:r>
              <a:rPr lang="en-US" altLang="zh-CN" sz="2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zh-CN" altLang="en-US" sz="2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省略介词“于”</a:t>
            </a:r>
            <a:r>
              <a:rPr lang="en-US" altLang="zh-CN" sz="2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zh-CN" altLang="en-US" sz="2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3083710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5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5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5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5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35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35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35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35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35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35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35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35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35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35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55" grpId="0"/>
      <p:bldP spid="23556" grpId="0"/>
      <p:bldP spid="23557" grpId="0"/>
      <p:bldP spid="23558" grpId="0"/>
      <p:bldP spid="23559" grpId="0"/>
      <p:bldP spid="23560" grpId="0"/>
      <p:bldP spid="23561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ext Box 2"/>
          <p:cNvSpPr txBox="1">
            <a:spLocks noChangeArrowheads="1"/>
          </p:cNvSpPr>
          <p:nvPr/>
        </p:nvSpPr>
        <p:spPr bwMode="auto">
          <a:xfrm>
            <a:off x="684213" y="1479550"/>
            <a:ext cx="7848600" cy="3159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>
              <a:lnSpc>
                <a:spcPct val="140000"/>
              </a:lnSpc>
            </a:pPr>
            <a:r>
              <a:rPr lang="en-US" altLang="zh-CN" sz="24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(8)</a:t>
            </a:r>
            <a:r>
              <a:rPr lang="zh-CN" altLang="en-US" sz="24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勃，三尺微命，一介书生：</a:t>
            </a:r>
            <a:r>
              <a:rPr lang="en-US" altLang="zh-CN" sz="24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_____________________</a:t>
            </a:r>
          </a:p>
          <a:p>
            <a:pPr algn="just">
              <a:lnSpc>
                <a:spcPct val="140000"/>
              </a:lnSpc>
            </a:pPr>
            <a:r>
              <a:rPr lang="en-US" altLang="zh-CN" sz="24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(9)</a:t>
            </a:r>
            <a:r>
              <a:rPr lang="zh-CN" altLang="en-US" sz="24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尽是他乡之客：</a:t>
            </a:r>
            <a:r>
              <a:rPr lang="en-US" altLang="zh-CN" sz="24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_______________________________</a:t>
            </a:r>
          </a:p>
          <a:p>
            <a:pPr algn="just">
              <a:lnSpc>
                <a:spcPct val="140000"/>
              </a:lnSpc>
            </a:pPr>
            <a:r>
              <a:rPr lang="en-US" altLang="zh-CN" sz="24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(10)</a:t>
            </a:r>
            <a:r>
              <a:rPr lang="zh-CN" altLang="en-US" sz="24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宾主尽东南之美：</a:t>
            </a:r>
            <a:r>
              <a:rPr lang="en-US" altLang="zh-CN" sz="24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____________________________</a:t>
            </a:r>
          </a:p>
          <a:p>
            <a:pPr algn="just">
              <a:lnSpc>
                <a:spcPct val="140000"/>
              </a:lnSpc>
            </a:pPr>
            <a:r>
              <a:rPr lang="en-US" altLang="zh-CN" sz="24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(11)</a:t>
            </a:r>
            <a:r>
              <a:rPr lang="zh-CN" altLang="en-US" sz="24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都督阎公之雅望：</a:t>
            </a:r>
            <a:r>
              <a:rPr lang="en-US" altLang="zh-CN" sz="24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____________________________</a:t>
            </a:r>
          </a:p>
          <a:p>
            <a:pPr algn="just">
              <a:lnSpc>
                <a:spcPct val="140000"/>
              </a:lnSpc>
            </a:pPr>
            <a:endParaRPr lang="en-US" altLang="zh-CN" sz="2400" b="1" dirty="0" smtClean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algn="just">
              <a:lnSpc>
                <a:spcPct val="140000"/>
              </a:lnSpc>
            </a:pPr>
            <a:r>
              <a:rPr lang="en-US" altLang="zh-CN" sz="24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(12)</a:t>
            </a:r>
            <a:r>
              <a:rPr lang="zh-CN" altLang="en-US" sz="24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宇文新州之懿范：</a:t>
            </a:r>
            <a:r>
              <a:rPr lang="en-US" altLang="zh-CN" sz="24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____________________________</a:t>
            </a:r>
            <a:endParaRPr lang="en-US" altLang="zh-CN" sz="2400" b="1" dirty="0">
              <a:solidFill>
                <a:srgbClr val="000000"/>
              </a:solidFill>
              <a:latin typeface="Times New Roman" pitchFamily="18" charset="0"/>
              <a:ea typeface="黑体" pitchFamily="2" charset="-122"/>
              <a:cs typeface="Times New Roman" pitchFamily="18" charset="0"/>
            </a:endParaRPr>
          </a:p>
        </p:txBody>
      </p:sp>
      <p:sp>
        <p:nvSpPr>
          <p:cNvPr id="24579" name="Rectangle 3"/>
          <p:cNvSpPr>
            <a:spLocks noChangeArrowheads="1"/>
          </p:cNvSpPr>
          <p:nvPr/>
        </p:nvSpPr>
        <p:spPr bwMode="auto">
          <a:xfrm>
            <a:off x="6227763" y="1552575"/>
            <a:ext cx="14097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判断句。</a:t>
            </a:r>
          </a:p>
        </p:txBody>
      </p:sp>
      <p:sp>
        <p:nvSpPr>
          <p:cNvPr id="24580" name="Rectangle 4"/>
          <p:cNvSpPr>
            <a:spLocks noChangeArrowheads="1"/>
          </p:cNvSpPr>
          <p:nvPr/>
        </p:nvSpPr>
        <p:spPr bwMode="auto">
          <a:xfrm>
            <a:off x="6186488" y="2055813"/>
            <a:ext cx="14097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判断句。</a:t>
            </a:r>
          </a:p>
        </p:txBody>
      </p:sp>
      <p:sp>
        <p:nvSpPr>
          <p:cNvPr id="24581" name="Rectangle 5"/>
          <p:cNvSpPr>
            <a:spLocks noChangeArrowheads="1"/>
          </p:cNvSpPr>
          <p:nvPr/>
        </p:nvSpPr>
        <p:spPr bwMode="auto">
          <a:xfrm>
            <a:off x="6186488" y="2560638"/>
            <a:ext cx="14097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判断句。</a:t>
            </a:r>
          </a:p>
        </p:txBody>
      </p:sp>
      <p:sp>
        <p:nvSpPr>
          <p:cNvPr id="24582" name="Rectangle 6"/>
          <p:cNvSpPr>
            <a:spLocks noChangeArrowheads="1"/>
          </p:cNvSpPr>
          <p:nvPr/>
        </p:nvSpPr>
        <p:spPr bwMode="auto">
          <a:xfrm>
            <a:off x="4289426" y="3059112"/>
            <a:ext cx="3534942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定语后置句</a:t>
            </a:r>
            <a:r>
              <a:rPr lang="en-US" altLang="zh-CN" sz="2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(“</a:t>
            </a:r>
            <a:r>
              <a:rPr lang="zh-CN" altLang="en-US" sz="2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之”作标志</a:t>
            </a:r>
          </a:p>
          <a:p>
            <a:r>
              <a:rPr lang="zh-CN" altLang="en-US" sz="2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的定语后置句</a:t>
            </a:r>
            <a:r>
              <a:rPr lang="en-US" altLang="zh-CN" sz="2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zh-CN" altLang="en-US" sz="2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。</a:t>
            </a:r>
          </a:p>
        </p:txBody>
      </p:sp>
      <p:sp>
        <p:nvSpPr>
          <p:cNvPr id="24583" name="Rectangle 7"/>
          <p:cNvSpPr>
            <a:spLocks noChangeArrowheads="1"/>
          </p:cNvSpPr>
          <p:nvPr/>
        </p:nvSpPr>
        <p:spPr bwMode="auto">
          <a:xfrm>
            <a:off x="4140200" y="3976871"/>
            <a:ext cx="4572000" cy="149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40000"/>
              </a:lnSpc>
            </a:pPr>
            <a:r>
              <a:rPr lang="zh-CN" altLang="en-US" sz="2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定语后置句</a:t>
            </a:r>
            <a:r>
              <a:rPr lang="en-US" altLang="zh-CN" sz="2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(“</a:t>
            </a:r>
            <a:r>
              <a:rPr lang="zh-CN" altLang="en-US" sz="2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之”作标志</a:t>
            </a:r>
          </a:p>
          <a:p>
            <a:pPr>
              <a:lnSpc>
                <a:spcPct val="140000"/>
              </a:lnSpc>
            </a:pPr>
            <a:r>
              <a:rPr lang="zh-CN" altLang="en-US" sz="2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的定语后置句</a:t>
            </a:r>
            <a:r>
              <a:rPr lang="en-US" altLang="zh-CN" sz="2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zh-CN" altLang="en-US" sz="2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。</a:t>
            </a:r>
          </a:p>
          <a:p>
            <a:pPr>
              <a:lnSpc>
                <a:spcPct val="140000"/>
              </a:lnSpc>
            </a:pPr>
            <a:endParaRPr lang="en-US" altLang="zh-CN" b="1" dirty="0">
              <a:solidFill>
                <a:srgbClr val="FF0000"/>
              </a:solidFill>
              <a:cs typeface="Times New Roman" pitchFamily="18" charset="0"/>
            </a:endParaRPr>
          </a:p>
        </p:txBody>
      </p:sp>
      <p:sp>
        <p:nvSpPr>
          <p:cNvPr id="24584" name="Text Box 8"/>
          <p:cNvSpPr txBox="1">
            <a:spLocks noChangeArrowheads="1"/>
          </p:cNvSpPr>
          <p:nvPr/>
        </p:nvSpPr>
        <p:spPr bwMode="auto">
          <a:xfrm>
            <a:off x="3924300" y="4792663"/>
            <a:ext cx="36004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/>
              <a:t>————————————</a:t>
            </a:r>
          </a:p>
        </p:txBody>
      </p:sp>
      <p:sp>
        <p:nvSpPr>
          <p:cNvPr id="24585" name="Text Box 9"/>
          <p:cNvSpPr txBox="1">
            <a:spLocks noChangeArrowheads="1"/>
          </p:cNvSpPr>
          <p:nvPr/>
        </p:nvSpPr>
        <p:spPr bwMode="auto">
          <a:xfrm>
            <a:off x="4140200" y="3778250"/>
            <a:ext cx="36004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/>
              <a:t>————————————</a:t>
            </a:r>
          </a:p>
        </p:txBody>
      </p:sp>
    </p:spTree>
    <p:extLst>
      <p:ext uri="{BB962C8B-B14F-4D97-AF65-F5344CB8AC3E}">
        <p14:creationId xmlns:p14="http://schemas.microsoft.com/office/powerpoint/2010/main" val="2292509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5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5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45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45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45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45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45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45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45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45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79" grpId="0"/>
      <p:bldP spid="24580" grpId="0"/>
      <p:bldP spid="24581" grpId="0"/>
      <p:bldP spid="24582" grpId="0"/>
      <p:bldP spid="24583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ext Box 2"/>
          <p:cNvSpPr txBox="1">
            <a:spLocks noChangeArrowheads="1"/>
          </p:cNvSpPr>
          <p:nvPr/>
        </p:nvSpPr>
        <p:spPr bwMode="auto">
          <a:xfrm>
            <a:off x="251520" y="188640"/>
            <a:ext cx="2952750" cy="603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40000"/>
              </a:lnSpc>
            </a:pPr>
            <a:r>
              <a:rPr lang="en-US" altLang="zh-CN" sz="2400" dirty="0">
                <a:solidFill>
                  <a:srgbClr val="000000"/>
                </a:solidFill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6</a:t>
            </a:r>
            <a:r>
              <a:rPr lang="zh-CN" altLang="en-US" sz="2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．</a:t>
            </a:r>
            <a:r>
              <a:rPr lang="zh-CN" altLang="en-US" sz="2400" dirty="0">
                <a:solidFill>
                  <a:srgbClr val="000000"/>
                </a:solidFill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文白对照</a:t>
            </a:r>
          </a:p>
        </p:txBody>
      </p:sp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1193800"/>
            <a:ext cx="8208963" cy="475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13809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808038"/>
            <a:ext cx="8280400" cy="4781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20053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1125538"/>
            <a:ext cx="8351837" cy="4675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76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875" y="3141663"/>
            <a:ext cx="4537075" cy="7921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76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0388" y="5691188"/>
            <a:ext cx="123825" cy="10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1905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982663"/>
            <a:ext cx="8280400" cy="4498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20057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ext Box 2"/>
          <p:cNvSpPr txBox="1">
            <a:spLocks noChangeArrowheads="1"/>
          </p:cNvSpPr>
          <p:nvPr/>
        </p:nvSpPr>
        <p:spPr bwMode="auto">
          <a:xfrm>
            <a:off x="395536" y="177951"/>
            <a:ext cx="8496944" cy="2677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just">
              <a:lnSpc>
                <a:spcPct val="140000"/>
              </a:lnSpc>
            </a:pPr>
            <a:endParaRPr lang="en-US" altLang="zh-CN" sz="2400" b="1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algn="just">
              <a:lnSpc>
                <a:spcPct val="140000"/>
              </a:lnSpc>
            </a:pPr>
            <a:r>
              <a:rPr lang="zh-CN" altLang="en-US" sz="24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       本文</a:t>
            </a:r>
            <a:r>
              <a:rPr lang="zh-CN" altLang="en-US" sz="24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后来题作</a:t>
            </a:r>
            <a:r>
              <a:rPr lang="en-US" altLang="zh-CN" sz="24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《</a:t>
            </a:r>
            <a:r>
              <a:rPr lang="zh-CN" altLang="en-US" sz="24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滕王阁序</a:t>
            </a:r>
            <a:r>
              <a:rPr lang="en-US" altLang="zh-CN" sz="24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》</a:t>
            </a:r>
            <a:r>
              <a:rPr lang="zh-CN" altLang="en-US" sz="24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，关于其写作年代有两种说法，其一认为作于王勃十四岁时，另一说认为作于二十七岁时。滕王阁，贞观年间唐高祖之子李元婴任洪州都督时所建，因他后来被封为滕王，故称为滕王阁。</a:t>
            </a:r>
          </a:p>
        </p:txBody>
      </p:sp>
      <p:sp>
        <p:nvSpPr>
          <p:cNvPr id="9219" name="Rectangle 3"/>
          <p:cNvSpPr>
            <a:spLocks noChangeArrowheads="1"/>
          </p:cNvSpPr>
          <p:nvPr/>
        </p:nvSpPr>
        <p:spPr bwMode="auto">
          <a:xfrm>
            <a:off x="251520" y="177951"/>
            <a:ext cx="2135188" cy="603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140000"/>
              </a:lnSpc>
            </a:pPr>
            <a:r>
              <a:rPr lang="en-US" altLang="zh-CN" sz="2400" dirty="0">
                <a:solidFill>
                  <a:srgbClr val="000000"/>
                </a:solidFill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2</a:t>
            </a:r>
            <a:r>
              <a:rPr lang="zh-CN" altLang="en-US" sz="2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．</a:t>
            </a:r>
            <a:r>
              <a:rPr lang="zh-CN" altLang="en-US" sz="2400" dirty="0">
                <a:solidFill>
                  <a:srgbClr val="000000"/>
                </a:solidFill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写作背景</a:t>
            </a:r>
          </a:p>
        </p:txBody>
      </p:sp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251520" y="1722285"/>
            <a:ext cx="8568951" cy="2677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just">
              <a:lnSpc>
                <a:spcPct val="140000"/>
              </a:lnSpc>
            </a:pPr>
            <a:endParaRPr lang="en-US" altLang="zh-CN" sz="2400" b="1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algn="just">
              <a:lnSpc>
                <a:spcPct val="140000"/>
              </a:lnSpc>
            </a:pPr>
            <a:endParaRPr lang="en-US" altLang="zh-CN" sz="2400" b="1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algn="just">
              <a:lnSpc>
                <a:spcPct val="140000"/>
              </a:lnSpc>
            </a:pPr>
            <a:r>
              <a:rPr lang="zh-CN" altLang="en-US" sz="24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      唐高宗</a:t>
            </a:r>
            <a:r>
              <a:rPr lang="zh-CN" altLang="en-US" sz="24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上元二年</a:t>
            </a:r>
            <a:r>
              <a:rPr lang="en-US" altLang="zh-CN" sz="24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(675)</a:t>
            </a:r>
            <a:r>
              <a:rPr lang="zh-CN" altLang="en-US" sz="24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，洪州都督阎公重加整修，并在重阳节大宴宾客于其上，时王勃赴海南省亲，路经其地，参与宴会，即席写成这篇著名的骈文。</a:t>
            </a:r>
          </a:p>
        </p:txBody>
      </p:sp>
      <p:sp>
        <p:nvSpPr>
          <p:cNvPr id="2" name="矩形 1"/>
          <p:cNvSpPr/>
          <p:nvPr/>
        </p:nvSpPr>
        <p:spPr>
          <a:xfrm>
            <a:off x="251520" y="4466493"/>
            <a:ext cx="871296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chemeClr val="accent2"/>
                </a:solidFill>
                <a:latin typeface="仿宋_GB2312" pitchFamily="49" charset="-122"/>
                <a:ea typeface="仿宋_GB2312" pitchFamily="49" charset="-122"/>
              </a:rPr>
              <a:t>《</a:t>
            </a:r>
            <a:r>
              <a:rPr lang="zh-CN" altLang="en-US" sz="2400" b="1" dirty="0">
                <a:solidFill>
                  <a:schemeClr val="accent2"/>
                </a:solidFill>
                <a:latin typeface="仿宋_GB2312" pitchFamily="49" charset="-122"/>
                <a:ea typeface="仿宋_GB2312" pitchFamily="49" charset="-122"/>
              </a:rPr>
              <a:t>新唐书</a:t>
            </a:r>
            <a:r>
              <a:rPr lang="en-US" altLang="zh-CN" sz="2400" b="1" dirty="0">
                <a:solidFill>
                  <a:schemeClr val="accent2"/>
                </a:solidFill>
                <a:latin typeface="Times New Roman"/>
                <a:ea typeface="仿宋_GB2312" pitchFamily="49" charset="-122"/>
              </a:rPr>
              <a:t>·</a:t>
            </a:r>
            <a:r>
              <a:rPr lang="zh-CN" altLang="en-US" sz="2400" b="1" dirty="0">
                <a:solidFill>
                  <a:schemeClr val="accent2"/>
                </a:solidFill>
                <a:latin typeface="仿宋_GB2312" pitchFamily="49" charset="-122"/>
                <a:ea typeface="仿宋_GB2312" pitchFamily="49" charset="-122"/>
              </a:rPr>
              <a:t>文艺传</a:t>
            </a:r>
            <a:r>
              <a:rPr lang="en-US" altLang="zh-CN" sz="2400" b="1" dirty="0">
                <a:solidFill>
                  <a:schemeClr val="accent2"/>
                </a:solidFill>
                <a:latin typeface="仿宋_GB2312" pitchFamily="49" charset="-122"/>
                <a:ea typeface="仿宋_GB2312" pitchFamily="49" charset="-122"/>
              </a:rPr>
              <a:t>》</a:t>
            </a:r>
            <a:r>
              <a:rPr lang="zh-CN" altLang="en-US" sz="2400" b="1" dirty="0">
                <a:solidFill>
                  <a:schemeClr val="accent2"/>
                </a:solidFill>
                <a:latin typeface="仿宋_GB2312" pitchFamily="49" charset="-122"/>
                <a:ea typeface="仿宋_GB2312" pitchFamily="49" charset="-122"/>
              </a:rPr>
              <a:t>记滕王阁诗会为：</a:t>
            </a:r>
            <a:r>
              <a:rPr lang="zh-CN" altLang="en-US" sz="2400" b="1" dirty="0">
                <a:solidFill>
                  <a:schemeClr val="accent2"/>
                </a:solidFill>
                <a:latin typeface="Times New Roman"/>
                <a:ea typeface="仿宋_GB2312" pitchFamily="49" charset="-122"/>
              </a:rPr>
              <a:t>“</a:t>
            </a:r>
            <a:r>
              <a:rPr lang="zh-CN" altLang="en-US" sz="2400" b="1" dirty="0">
                <a:solidFill>
                  <a:schemeClr val="accent2"/>
                </a:solidFill>
                <a:latin typeface="仿宋_GB2312" pitchFamily="49" charset="-122"/>
                <a:ea typeface="仿宋_GB2312" pitchFamily="49" charset="-122"/>
              </a:rPr>
              <a:t>九月九日都督大宴滕王阁，宿命其婿作序以夸客，因出纸笔遍请客，莫敢当，至勃，泛然不辞。都督怒，起更衣，遣吏伺其文辄报。一再报，语益奇，乃矍然曰：</a:t>
            </a:r>
            <a:r>
              <a:rPr lang="zh-CN" altLang="en-US" sz="2400" b="1" dirty="0">
                <a:solidFill>
                  <a:schemeClr val="accent2"/>
                </a:solidFill>
                <a:latin typeface="Times New Roman"/>
                <a:ea typeface="仿宋_GB2312" pitchFamily="49" charset="-122"/>
              </a:rPr>
              <a:t>‘</a:t>
            </a:r>
            <a:r>
              <a:rPr lang="zh-CN" altLang="en-US" sz="2400" b="1" dirty="0">
                <a:solidFill>
                  <a:schemeClr val="accent2"/>
                </a:solidFill>
                <a:latin typeface="仿宋_GB2312" pitchFamily="49" charset="-122"/>
                <a:ea typeface="仿宋_GB2312" pitchFamily="49" charset="-122"/>
              </a:rPr>
              <a:t>天才也！</a:t>
            </a:r>
            <a:r>
              <a:rPr lang="zh-CN" altLang="en-US" sz="2400" b="1" dirty="0">
                <a:solidFill>
                  <a:schemeClr val="accent2"/>
                </a:solidFill>
                <a:latin typeface="Times New Roman"/>
                <a:ea typeface="仿宋_GB2312" pitchFamily="49" charset="-122"/>
              </a:rPr>
              <a:t>’</a:t>
            </a:r>
            <a:r>
              <a:rPr lang="zh-CN" altLang="en-US" sz="2400" b="1" dirty="0">
                <a:solidFill>
                  <a:schemeClr val="accent2"/>
                </a:solidFill>
                <a:latin typeface="仿宋_GB2312" pitchFamily="49" charset="-122"/>
                <a:ea typeface="仿宋_GB2312" pitchFamily="49" charset="-122"/>
              </a:rPr>
              <a:t>请遂成文，极欢罢。</a:t>
            </a:r>
            <a:r>
              <a:rPr lang="zh-CN" altLang="en-US" sz="2400" b="1" dirty="0">
                <a:solidFill>
                  <a:schemeClr val="accent2"/>
                </a:solidFill>
                <a:latin typeface="Times New Roman"/>
                <a:ea typeface="仿宋_GB2312" pitchFamily="49" charset="-122"/>
              </a:rPr>
              <a:t>”</a:t>
            </a:r>
            <a:r>
              <a:rPr lang="zh-CN" altLang="en-US" sz="2400" b="1" dirty="0">
                <a:solidFill>
                  <a:schemeClr val="accent2"/>
                </a:solidFill>
                <a:latin typeface="仿宋_GB2312" pitchFamily="49" charset="-122"/>
                <a:ea typeface="仿宋_GB2312" pitchFamily="49" charset="-122"/>
              </a:rPr>
              <a:t>可见当时王勃年轻气盛，</a:t>
            </a:r>
            <a:r>
              <a:rPr lang="zh-CN" altLang="en-US" sz="24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仿宋_GB2312" pitchFamily="49" charset="-122"/>
                <a:ea typeface="仿宋_GB2312" pitchFamily="49" charset="-122"/>
              </a:rPr>
              <a:t>才华横溢，挥毫泼墨，语惊四座的</a:t>
            </a:r>
            <a:r>
              <a:rPr lang="zh-CN" altLang="en-US" sz="2400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仿宋_GB2312" pitchFamily="49" charset="-122"/>
                <a:ea typeface="仿宋_GB2312" pitchFamily="49" charset="-122"/>
              </a:rPr>
              <a:t>情景。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698701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1125538"/>
            <a:ext cx="8335962" cy="4564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71911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1125538"/>
            <a:ext cx="8485187" cy="4710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67596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525463"/>
            <a:ext cx="8280400" cy="4551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17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5230813"/>
            <a:ext cx="8064500" cy="957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54141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875" y="188913"/>
            <a:ext cx="8351838" cy="4446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27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4700588"/>
            <a:ext cx="8137525" cy="166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66018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620713"/>
            <a:ext cx="8353425" cy="464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37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5364163"/>
            <a:ext cx="2519362" cy="1014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80621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692150"/>
            <a:ext cx="8424862" cy="4529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48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5286375"/>
            <a:ext cx="8286750" cy="876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50294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877888"/>
            <a:ext cx="8280400" cy="4711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04709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1052513"/>
            <a:ext cx="8424863" cy="46021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77695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692150"/>
            <a:ext cx="8380412" cy="4522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78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5233988"/>
            <a:ext cx="8207375" cy="788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3620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1019175"/>
            <a:ext cx="8424863" cy="4559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48987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685800"/>
            <a:ext cx="3733800" cy="5638800"/>
          </a:xfrm>
        </p:spPr>
        <p:txBody>
          <a:bodyPr/>
          <a:lstStyle/>
          <a:p>
            <a:pPr>
              <a:lnSpc>
                <a:spcPct val="90000"/>
              </a:lnSpc>
              <a:buFontTx/>
              <a:buNone/>
            </a:pPr>
            <a:r>
              <a:rPr lang="en-US" altLang="zh-CN" sz="2800" b="1" dirty="0"/>
              <a:t>1</a:t>
            </a:r>
            <a:r>
              <a:rPr lang="zh-CN" altLang="en-US" sz="2800" b="1" dirty="0"/>
              <a:t>、翼轸（           ）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CN" sz="2800" b="1" dirty="0"/>
              <a:t>2</a:t>
            </a:r>
            <a:r>
              <a:rPr lang="zh-CN" altLang="en-US" sz="2800" b="1" dirty="0"/>
              <a:t>、襟（     ） 三江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CN" sz="2800" b="1" dirty="0"/>
              <a:t>3</a:t>
            </a:r>
            <a:r>
              <a:rPr lang="zh-CN" altLang="en-US" sz="2800" b="1" dirty="0"/>
              <a:t>、鹤汀（     ）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CN" sz="2800" b="1" dirty="0"/>
              <a:t>4</a:t>
            </a:r>
            <a:r>
              <a:rPr lang="zh-CN" altLang="en-US" sz="2800" b="1" dirty="0"/>
              <a:t>、凫（  ）渚（     ）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CN" sz="2800" b="1" dirty="0"/>
              <a:t>5</a:t>
            </a:r>
            <a:r>
              <a:rPr lang="zh-CN" altLang="en-US" sz="2800" b="1" dirty="0"/>
              <a:t>、川泽纡（    ）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CN" sz="2800" b="1" dirty="0"/>
              <a:t>6</a:t>
            </a:r>
            <a:r>
              <a:rPr lang="zh-CN" altLang="en-US" sz="2800" b="1" dirty="0"/>
              <a:t>、孤鹜（      ）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CN" sz="2800" b="1" dirty="0"/>
              <a:t>7</a:t>
            </a:r>
            <a:r>
              <a:rPr lang="zh-CN" altLang="en-US" sz="2800" b="1" dirty="0"/>
              <a:t>、樽（      ）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CN" sz="2800" b="1" dirty="0"/>
              <a:t>8</a:t>
            </a:r>
            <a:r>
              <a:rPr lang="zh-CN" altLang="en-US" sz="2800" b="1" dirty="0"/>
              <a:t>、迥（       ）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CN" sz="2800" b="1" dirty="0"/>
              <a:t>9</a:t>
            </a:r>
            <a:r>
              <a:rPr lang="zh-CN" altLang="en-US" sz="2800" b="1" dirty="0"/>
              <a:t>、南溟（        ）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CN" sz="2800" b="1" dirty="0"/>
              <a:t>10</a:t>
            </a:r>
            <a:r>
              <a:rPr lang="zh-CN" altLang="en-US" sz="2800" b="1" dirty="0"/>
              <a:t>、胜筵（       ）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CN" sz="2800" b="1" dirty="0"/>
              <a:t>11</a:t>
            </a:r>
            <a:r>
              <a:rPr lang="zh-CN" altLang="en-US" sz="2800" b="1" dirty="0"/>
              <a:t>、梓（   ）泽</a:t>
            </a:r>
          </a:p>
        </p:txBody>
      </p:sp>
      <p:sp>
        <p:nvSpPr>
          <p:cNvPr id="9220" name="Text Box 4"/>
          <p:cNvSpPr txBox="1">
            <a:spLocks noChangeArrowheads="1"/>
          </p:cNvSpPr>
          <p:nvPr/>
        </p:nvSpPr>
        <p:spPr bwMode="auto">
          <a:xfrm>
            <a:off x="2362200" y="685800"/>
            <a:ext cx="12954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 b="1" u="none" dirty="0" err="1">
                <a:solidFill>
                  <a:srgbClr val="FF0000"/>
                </a:solidFill>
              </a:rPr>
              <a:t>y</a:t>
            </a:r>
            <a:r>
              <a:rPr lang="en-US" altLang="zh-CN" sz="2400" b="1" u="none" dirty="0" err="1">
                <a:solidFill>
                  <a:srgbClr val="FF0000"/>
                </a:solidFill>
                <a:cs typeface="Times New Roman" pitchFamily="18" charset="0"/>
              </a:rPr>
              <a:t>ì</a:t>
            </a:r>
            <a:r>
              <a:rPr lang="en-US" altLang="zh-CN" sz="2400" b="1" u="none" dirty="0" err="1">
                <a:solidFill>
                  <a:srgbClr val="FF0000"/>
                </a:solidFill>
              </a:rPr>
              <a:t>zh</a:t>
            </a:r>
            <a:r>
              <a:rPr lang="en-US" altLang="zh-CN" sz="2400" b="1" u="none" dirty="0" err="1">
                <a:solidFill>
                  <a:srgbClr val="FF0000"/>
                </a:solidFill>
                <a:cs typeface="Times New Roman" pitchFamily="18" charset="0"/>
              </a:rPr>
              <a:t>ě</a:t>
            </a:r>
            <a:r>
              <a:rPr lang="en-US" altLang="zh-CN" sz="2400" b="1" u="none" dirty="0" err="1">
                <a:solidFill>
                  <a:srgbClr val="FF0000"/>
                </a:solidFill>
              </a:rPr>
              <a:t>n</a:t>
            </a:r>
            <a:endParaRPr lang="en-US" altLang="zh-CN" sz="2400" b="1" u="none" dirty="0">
              <a:solidFill>
                <a:srgbClr val="FF0000"/>
              </a:solidFill>
            </a:endParaRPr>
          </a:p>
        </p:txBody>
      </p:sp>
      <p:sp>
        <p:nvSpPr>
          <p:cNvPr id="9221" name="Text Box 5"/>
          <p:cNvSpPr txBox="1">
            <a:spLocks noChangeArrowheads="1"/>
          </p:cNvSpPr>
          <p:nvPr/>
        </p:nvSpPr>
        <p:spPr bwMode="auto">
          <a:xfrm>
            <a:off x="3962400" y="685800"/>
            <a:ext cx="41148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000" b="1" u="none" dirty="0">
                <a:solidFill>
                  <a:srgbClr val="FF0000"/>
                </a:solidFill>
              </a:rPr>
              <a:t>二十星宿之一</a:t>
            </a:r>
          </a:p>
        </p:txBody>
      </p:sp>
      <p:sp>
        <p:nvSpPr>
          <p:cNvPr id="9222" name="Text Box 6"/>
          <p:cNvSpPr txBox="1">
            <a:spLocks noChangeArrowheads="1"/>
          </p:cNvSpPr>
          <p:nvPr/>
        </p:nvSpPr>
        <p:spPr bwMode="auto">
          <a:xfrm>
            <a:off x="1981200" y="1143000"/>
            <a:ext cx="6096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 b="1" u="none" dirty="0" err="1">
                <a:solidFill>
                  <a:srgbClr val="FF0000"/>
                </a:solidFill>
              </a:rPr>
              <a:t>j</a:t>
            </a:r>
            <a:r>
              <a:rPr lang="en-US" altLang="zh-CN" sz="2400" b="1" u="none" dirty="0" err="1">
                <a:solidFill>
                  <a:srgbClr val="FF0000"/>
                </a:solidFill>
                <a:cs typeface="Times New Roman" pitchFamily="18" charset="0"/>
              </a:rPr>
              <a:t>ī</a:t>
            </a:r>
            <a:r>
              <a:rPr lang="en-US" altLang="zh-CN" sz="2400" b="1" u="none" dirty="0" err="1">
                <a:solidFill>
                  <a:srgbClr val="FF0000"/>
                </a:solidFill>
              </a:rPr>
              <a:t>n</a:t>
            </a:r>
            <a:endParaRPr lang="en-US" altLang="zh-CN" sz="2400" b="1" u="none" dirty="0">
              <a:solidFill>
                <a:srgbClr val="FF0000"/>
              </a:solidFill>
            </a:endParaRPr>
          </a:p>
        </p:txBody>
      </p:sp>
      <p:sp>
        <p:nvSpPr>
          <p:cNvPr id="9223" name="Text Box 7"/>
          <p:cNvSpPr txBox="1">
            <a:spLocks noChangeArrowheads="1"/>
          </p:cNvSpPr>
          <p:nvPr/>
        </p:nvSpPr>
        <p:spPr bwMode="auto">
          <a:xfrm>
            <a:off x="3962400" y="1143000"/>
            <a:ext cx="32766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u="none" dirty="0">
                <a:solidFill>
                  <a:srgbClr val="FF0000"/>
                </a:solidFill>
              </a:rPr>
              <a:t>上衣、袍子前面的部分</a:t>
            </a:r>
          </a:p>
        </p:txBody>
      </p:sp>
      <p:sp>
        <p:nvSpPr>
          <p:cNvPr id="9224" name="Text Box 8"/>
          <p:cNvSpPr txBox="1">
            <a:spLocks noChangeArrowheads="1"/>
          </p:cNvSpPr>
          <p:nvPr/>
        </p:nvSpPr>
        <p:spPr bwMode="auto">
          <a:xfrm>
            <a:off x="2286000" y="1600200"/>
            <a:ext cx="7620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 b="1" u="none" dirty="0" err="1">
                <a:solidFill>
                  <a:srgbClr val="FF0000"/>
                </a:solidFill>
              </a:rPr>
              <a:t>t</a:t>
            </a:r>
            <a:r>
              <a:rPr lang="en-US" altLang="zh-CN" sz="2400" b="1" u="none" dirty="0" err="1">
                <a:solidFill>
                  <a:srgbClr val="FF0000"/>
                </a:solidFill>
                <a:cs typeface="Times New Roman" pitchFamily="18" charset="0"/>
              </a:rPr>
              <a:t>ī</a:t>
            </a:r>
            <a:r>
              <a:rPr lang="en-US" altLang="zh-CN" sz="2400" b="1" u="none" dirty="0" err="1">
                <a:solidFill>
                  <a:srgbClr val="FF0000"/>
                </a:solidFill>
              </a:rPr>
              <a:t>ng</a:t>
            </a:r>
            <a:endParaRPr lang="en-US" altLang="zh-CN" sz="2400" b="1" u="none" dirty="0">
              <a:solidFill>
                <a:srgbClr val="FF0000"/>
              </a:solidFill>
            </a:endParaRPr>
          </a:p>
        </p:txBody>
      </p:sp>
      <p:sp>
        <p:nvSpPr>
          <p:cNvPr id="9225" name="Text Box 9"/>
          <p:cNvSpPr txBox="1">
            <a:spLocks noChangeArrowheads="1"/>
          </p:cNvSpPr>
          <p:nvPr/>
        </p:nvSpPr>
        <p:spPr bwMode="auto">
          <a:xfrm>
            <a:off x="4038600" y="1597269"/>
            <a:ext cx="35814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u="none" dirty="0">
                <a:solidFill>
                  <a:srgbClr val="FF0000"/>
                </a:solidFill>
              </a:rPr>
              <a:t>水边平地</a:t>
            </a:r>
          </a:p>
        </p:txBody>
      </p:sp>
      <p:sp>
        <p:nvSpPr>
          <p:cNvPr id="9226" name="Text Box 10"/>
          <p:cNvSpPr txBox="1">
            <a:spLocks noChangeArrowheads="1"/>
          </p:cNvSpPr>
          <p:nvPr/>
        </p:nvSpPr>
        <p:spPr bwMode="auto">
          <a:xfrm>
            <a:off x="1905000" y="2057400"/>
            <a:ext cx="4572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 b="1" u="none" dirty="0" err="1">
                <a:solidFill>
                  <a:srgbClr val="FF0000"/>
                </a:solidFill>
              </a:rPr>
              <a:t>f</a:t>
            </a:r>
            <a:r>
              <a:rPr lang="en-US" altLang="zh-CN" sz="2400" b="1" u="none" dirty="0" err="1">
                <a:solidFill>
                  <a:srgbClr val="FF0000"/>
                </a:solidFill>
                <a:cs typeface="Times New Roman" pitchFamily="18" charset="0"/>
              </a:rPr>
              <a:t>ú</a:t>
            </a:r>
            <a:endParaRPr lang="en-US" altLang="zh-CN" sz="2400" b="1" u="none" dirty="0">
              <a:solidFill>
                <a:srgbClr val="FF0000"/>
              </a:solidFill>
            </a:endParaRPr>
          </a:p>
        </p:txBody>
      </p:sp>
      <p:sp>
        <p:nvSpPr>
          <p:cNvPr id="9227" name="Text Box 11"/>
          <p:cNvSpPr txBox="1">
            <a:spLocks noChangeArrowheads="1"/>
          </p:cNvSpPr>
          <p:nvPr/>
        </p:nvSpPr>
        <p:spPr bwMode="auto">
          <a:xfrm>
            <a:off x="3200400" y="2057400"/>
            <a:ext cx="7620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 b="1" u="none" dirty="0" err="1">
                <a:solidFill>
                  <a:srgbClr val="FF0000"/>
                </a:solidFill>
              </a:rPr>
              <a:t>zh</a:t>
            </a:r>
            <a:r>
              <a:rPr lang="en-US" altLang="zh-CN" sz="2400" b="1" u="none" dirty="0" err="1">
                <a:solidFill>
                  <a:srgbClr val="FF0000"/>
                </a:solidFill>
                <a:cs typeface="Times New Roman" pitchFamily="18" charset="0"/>
              </a:rPr>
              <a:t>ŭ</a:t>
            </a:r>
            <a:r>
              <a:rPr lang="en-US" altLang="zh-CN" sz="2400" u="none" dirty="0"/>
              <a:t> </a:t>
            </a:r>
          </a:p>
        </p:txBody>
      </p:sp>
      <p:sp>
        <p:nvSpPr>
          <p:cNvPr id="9228" name="Text Box 12"/>
          <p:cNvSpPr txBox="1">
            <a:spLocks noChangeArrowheads="1"/>
          </p:cNvSpPr>
          <p:nvPr/>
        </p:nvSpPr>
        <p:spPr bwMode="auto">
          <a:xfrm>
            <a:off x="3962400" y="2057400"/>
            <a:ext cx="51816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u="none" dirty="0">
                <a:solidFill>
                  <a:srgbClr val="FF0000"/>
                </a:solidFill>
              </a:rPr>
              <a:t>凫：野鸭。渚：水中间的小块陆地</a:t>
            </a:r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2667000" y="2514600"/>
            <a:ext cx="6096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 b="1" u="none" dirty="0" err="1">
                <a:solidFill>
                  <a:srgbClr val="FF0000"/>
                </a:solidFill>
              </a:rPr>
              <a:t>y</a:t>
            </a:r>
            <a:r>
              <a:rPr lang="en-US" altLang="zh-CN" sz="2400" b="1" u="none" dirty="0" err="1">
                <a:solidFill>
                  <a:srgbClr val="FF0000"/>
                </a:solidFill>
                <a:cs typeface="Times New Roman" pitchFamily="18" charset="0"/>
              </a:rPr>
              <a:t>ū</a:t>
            </a:r>
            <a:endParaRPr lang="en-US" altLang="zh-CN" sz="2400" b="1" u="none" dirty="0">
              <a:solidFill>
                <a:srgbClr val="FF0000"/>
              </a:solidFill>
            </a:endParaRPr>
          </a:p>
        </p:txBody>
      </p:sp>
      <p:sp>
        <p:nvSpPr>
          <p:cNvPr id="9230" name="Text Box 14"/>
          <p:cNvSpPr txBox="1">
            <a:spLocks noChangeArrowheads="1"/>
          </p:cNvSpPr>
          <p:nvPr/>
        </p:nvSpPr>
        <p:spPr bwMode="auto">
          <a:xfrm>
            <a:off x="4038600" y="2590800"/>
            <a:ext cx="46482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u="none" dirty="0">
                <a:solidFill>
                  <a:srgbClr val="FF0000"/>
                </a:solidFill>
              </a:rPr>
              <a:t>迂回曲折</a:t>
            </a:r>
          </a:p>
        </p:txBody>
      </p:sp>
      <p:sp>
        <p:nvSpPr>
          <p:cNvPr id="9231" name="Text Box 15"/>
          <p:cNvSpPr txBox="1">
            <a:spLocks noChangeArrowheads="1"/>
          </p:cNvSpPr>
          <p:nvPr/>
        </p:nvSpPr>
        <p:spPr bwMode="auto">
          <a:xfrm>
            <a:off x="2362200" y="3048000"/>
            <a:ext cx="6096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 b="1" u="none" dirty="0" err="1">
                <a:solidFill>
                  <a:srgbClr val="FF0000"/>
                </a:solidFill>
              </a:rPr>
              <a:t>w</a:t>
            </a:r>
            <a:r>
              <a:rPr lang="en-US" altLang="zh-CN" sz="2400" b="1" u="none" dirty="0" err="1">
                <a:solidFill>
                  <a:srgbClr val="FF0000"/>
                </a:solidFill>
                <a:cs typeface="Times New Roman" pitchFamily="18" charset="0"/>
              </a:rPr>
              <a:t>ù</a:t>
            </a:r>
            <a:endParaRPr lang="en-US" altLang="zh-CN" sz="2400" b="1" u="none" dirty="0">
              <a:solidFill>
                <a:srgbClr val="FF0000"/>
              </a:solidFill>
            </a:endParaRPr>
          </a:p>
        </p:txBody>
      </p:sp>
      <p:sp>
        <p:nvSpPr>
          <p:cNvPr id="9232" name="Text Box 16"/>
          <p:cNvSpPr txBox="1">
            <a:spLocks noChangeArrowheads="1"/>
          </p:cNvSpPr>
          <p:nvPr/>
        </p:nvSpPr>
        <p:spPr bwMode="auto">
          <a:xfrm>
            <a:off x="3806825" y="3043535"/>
            <a:ext cx="55626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u="none" dirty="0">
                <a:solidFill>
                  <a:srgbClr val="FF0000"/>
                </a:solidFill>
              </a:rPr>
              <a:t>野鸭，名词。（骛：纵横奔驰，动词）</a:t>
            </a:r>
          </a:p>
        </p:txBody>
      </p:sp>
      <p:sp>
        <p:nvSpPr>
          <p:cNvPr id="9233" name="Text Box 17"/>
          <p:cNvSpPr txBox="1">
            <a:spLocks noChangeArrowheads="1"/>
          </p:cNvSpPr>
          <p:nvPr/>
        </p:nvSpPr>
        <p:spPr bwMode="auto">
          <a:xfrm>
            <a:off x="1981200" y="3505200"/>
            <a:ext cx="7620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 b="1" u="none" dirty="0" err="1">
                <a:solidFill>
                  <a:srgbClr val="FF0000"/>
                </a:solidFill>
              </a:rPr>
              <a:t>z</a:t>
            </a:r>
            <a:r>
              <a:rPr lang="en-US" altLang="zh-CN" sz="2400" b="1" u="none" dirty="0" err="1">
                <a:solidFill>
                  <a:srgbClr val="FF0000"/>
                </a:solidFill>
                <a:cs typeface="Times New Roman" pitchFamily="18" charset="0"/>
              </a:rPr>
              <a:t>ū</a:t>
            </a:r>
            <a:r>
              <a:rPr lang="en-US" altLang="zh-CN" sz="2400" b="1" u="none" dirty="0" err="1">
                <a:solidFill>
                  <a:srgbClr val="FF0000"/>
                </a:solidFill>
              </a:rPr>
              <a:t>n</a:t>
            </a:r>
            <a:endParaRPr lang="en-US" altLang="zh-CN" sz="2400" b="1" u="none" dirty="0">
              <a:solidFill>
                <a:srgbClr val="FF0000"/>
              </a:solidFill>
            </a:endParaRPr>
          </a:p>
        </p:txBody>
      </p:sp>
      <p:sp>
        <p:nvSpPr>
          <p:cNvPr id="9234" name="Text Box 18"/>
          <p:cNvSpPr txBox="1">
            <a:spLocks noChangeArrowheads="1"/>
          </p:cNvSpPr>
          <p:nvPr/>
        </p:nvSpPr>
        <p:spPr bwMode="auto">
          <a:xfrm>
            <a:off x="3789685" y="3437792"/>
            <a:ext cx="48006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u="none" dirty="0">
                <a:solidFill>
                  <a:srgbClr val="FF0000"/>
                </a:solidFill>
              </a:rPr>
              <a:t>古代盛酒器具</a:t>
            </a:r>
          </a:p>
        </p:txBody>
      </p:sp>
      <p:sp>
        <p:nvSpPr>
          <p:cNvPr id="9235" name="Text Box 19"/>
          <p:cNvSpPr txBox="1">
            <a:spLocks noChangeArrowheads="1"/>
          </p:cNvSpPr>
          <p:nvPr/>
        </p:nvSpPr>
        <p:spPr bwMode="auto">
          <a:xfrm>
            <a:off x="1981200" y="3962400"/>
            <a:ext cx="9144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 b="1" u="none" dirty="0" err="1">
                <a:solidFill>
                  <a:srgbClr val="FF0000"/>
                </a:solidFill>
              </a:rPr>
              <a:t>ji</a:t>
            </a:r>
            <a:r>
              <a:rPr lang="en-US" altLang="zh-CN" sz="2400" b="1" u="none" dirty="0" err="1">
                <a:solidFill>
                  <a:srgbClr val="FF0000"/>
                </a:solidFill>
                <a:cs typeface="Times New Roman" pitchFamily="18" charset="0"/>
              </a:rPr>
              <a:t>ŏ</a:t>
            </a:r>
            <a:r>
              <a:rPr lang="en-US" altLang="zh-CN" sz="2400" b="1" u="none" dirty="0" err="1">
                <a:solidFill>
                  <a:srgbClr val="FF0000"/>
                </a:solidFill>
              </a:rPr>
              <a:t>ng</a:t>
            </a:r>
            <a:endParaRPr lang="en-US" altLang="zh-CN" sz="2400" b="1" u="none" dirty="0">
              <a:solidFill>
                <a:srgbClr val="FF0000"/>
              </a:solidFill>
            </a:endParaRPr>
          </a:p>
        </p:txBody>
      </p:sp>
      <p:sp>
        <p:nvSpPr>
          <p:cNvPr id="9236" name="Text Box 20"/>
          <p:cNvSpPr txBox="1">
            <a:spLocks noChangeArrowheads="1"/>
          </p:cNvSpPr>
          <p:nvPr/>
        </p:nvSpPr>
        <p:spPr bwMode="auto">
          <a:xfrm>
            <a:off x="3962400" y="3899457"/>
            <a:ext cx="12192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u="none" dirty="0">
                <a:solidFill>
                  <a:srgbClr val="FF0000"/>
                </a:solidFill>
              </a:rPr>
              <a:t>远</a:t>
            </a:r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362200" y="4419600"/>
            <a:ext cx="9906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 b="1" u="none" dirty="0" err="1">
                <a:solidFill>
                  <a:srgbClr val="FF0000"/>
                </a:solidFill>
              </a:rPr>
              <a:t>m</a:t>
            </a:r>
            <a:r>
              <a:rPr lang="en-US" altLang="zh-CN" sz="2400" b="1" u="none" dirty="0" err="1">
                <a:solidFill>
                  <a:srgbClr val="FF0000"/>
                </a:solidFill>
                <a:cs typeface="Times New Roman" pitchFamily="18" charset="0"/>
              </a:rPr>
              <a:t>í</a:t>
            </a:r>
            <a:r>
              <a:rPr lang="en-US" altLang="zh-CN" sz="2400" b="1" u="none" dirty="0" err="1">
                <a:solidFill>
                  <a:srgbClr val="FF0000"/>
                </a:solidFill>
              </a:rPr>
              <a:t>ng</a:t>
            </a:r>
            <a:endParaRPr lang="en-US" altLang="zh-CN" sz="2400" b="1" u="none" dirty="0">
              <a:solidFill>
                <a:srgbClr val="FF0000"/>
              </a:solidFill>
            </a:endParaRPr>
          </a:p>
        </p:txBody>
      </p:sp>
      <p:sp>
        <p:nvSpPr>
          <p:cNvPr id="9238" name="Text Box 22"/>
          <p:cNvSpPr txBox="1">
            <a:spLocks noChangeArrowheads="1"/>
          </p:cNvSpPr>
          <p:nvPr/>
        </p:nvSpPr>
        <p:spPr bwMode="auto">
          <a:xfrm>
            <a:off x="4038600" y="4424065"/>
            <a:ext cx="7620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u="none" dirty="0">
                <a:solidFill>
                  <a:srgbClr val="FF0000"/>
                </a:solidFill>
              </a:rPr>
              <a:t>海</a:t>
            </a:r>
          </a:p>
        </p:txBody>
      </p:sp>
      <p:sp>
        <p:nvSpPr>
          <p:cNvPr id="9239" name="Text Box 23"/>
          <p:cNvSpPr txBox="1">
            <a:spLocks noChangeArrowheads="1"/>
          </p:cNvSpPr>
          <p:nvPr/>
        </p:nvSpPr>
        <p:spPr bwMode="auto">
          <a:xfrm>
            <a:off x="2514600" y="4876800"/>
            <a:ext cx="6858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 b="1" u="none" dirty="0" err="1">
                <a:solidFill>
                  <a:srgbClr val="FF0000"/>
                </a:solidFill>
              </a:rPr>
              <a:t>y</a:t>
            </a:r>
            <a:r>
              <a:rPr lang="en-US" altLang="zh-CN" sz="2400" b="1" u="none" dirty="0" err="1">
                <a:solidFill>
                  <a:srgbClr val="FF0000"/>
                </a:solidFill>
                <a:cs typeface="Times New Roman" pitchFamily="18" charset="0"/>
              </a:rPr>
              <a:t>á</a:t>
            </a:r>
            <a:r>
              <a:rPr lang="en-US" altLang="zh-CN" sz="2400" b="1" u="none" dirty="0" err="1">
                <a:solidFill>
                  <a:srgbClr val="FF0000"/>
                </a:solidFill>
              </a:rPr>
              <a:t>n</a:t>
            </a:r>
            <a:endParaRPr lang="en-US" altLang="zh-CN" sz="2400" b="1" u="none" dirty="0">
              <a:solidFill>
                <a:srgbClr val="FF0000"/>
              </a:solidFill>
            </a:endParaRPr>
          </a:p>
        </p:txBody>
      </p:sp>
      <p:sp>
        <p:nvSpPr>
          <p:cNvPr id="9240" name="Text Box 24"/>
          <p:cNvSpPr txBox="1">
            <a:spLocks noChangeArrowheads="1"/>
          </p:cNvSpPr>
          <p:nvPr/>
        </p:nvSpPr>
        <p:spPr bwMode="auto">
          <a:xfrm>
            <a:off x="4056185" y="4885730"/>
            <a:ext cx="43434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u="none" dirty="0">
                <a:solidFill>
                  <a:srgbClr val="FF0000"/>
                </a:solidFill>
              </a:rPr>
              <a:t>古代席地而坐时铺的席子</a:t>
            </a:r>
          </a:p>
        </p:txBody>
      </p:sp>
      <p:sp>
        <p:nvSpPr>
          <p:cNvPr id="9241" name="Text Box 25"/>
          <p:cNvSpPr txBox="1">
            <a:spLocks noChangeArrowheads="1"/>
          </p:cNvSpPr>
          <p:nvPr/>
        </p:nvSpPr>
        <p:spPr bwMode="auto">
          <a:xfrm>
            <a:off x="2133600" y="5410200"/>
            <a:ext cx="9906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 b="1" u="none">
                <a:solidFill>
                  <a:srgbClr val="FF0000"/>
                </a:solidFill>
              </a:rPr>
              <a:t>z</a:t>
            </a:r>
            <a:r>
              <a:rPr lang="en-US" altLang="zh-CN" sz="2400" b="1" u="none">
                <a:solidFill>
                  <a:srgbClr val="FF0000"/>
                </a:solidFill>
                <a:cs typeface="Times New Roman" pitchFamily="18" charset="0"/>
              </a:rPr>
              <a:t>ĭ</a:t>
            </a:r>
            <a:endParaRPr lang="en-US" altLang="zh-CN" sz="2400" b="1" u="none">
              <a:solidFill>
                <a:srgbClr val="FF0000"/>
              </a:solidFill>
            </a:endParaRPr>
          </a:p>
        </p:txBody>
      </p:sp>
      <p:sp>
        <p:nvSpPr>
          <p:cNvPr id="9242" name="Text Box 26"/>
          <p:cNvSpPr txBox="1">
            <a:spLocks noChangeArrowheads="1"/>
          </p:cNvSpPr>
          <p:nvPr/>
        </p:nvSpPr>
        <p:spPr bwMode="auto">
          <a:xfrm>
            <a:off x="4087362" y="5347395"/>
            <a:ext cx="44958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u="none" dirty="0">
                <a:solidFill>
                  <a:srgbClr val="FF0000"/>
                </a:solidFill>
              </a:rPr>
              <a:t>梓树，与“桑”相连，借指故乡</a:t>
            </a:r>
          </a:p>
        </p:txBody>
      </p:sp>
      <p:sp>
        <p:nvSpPr>
          <p:cNvPr id="9243" name="Text Box 27"/>
          <p:cNvSpPr txBox="1">
            <a:spLocks noChangeArrowheads="1"/>
          </p:cNvSpPr>
          <p:nvPr/>
        </p:nvSpPr>
        <p:spPr bwMode="auto">
          <a:xfrm>
            <a:off x="251520" y="116632"/>
            <a:ext cx="1261884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2800" u="none" dirty="0" smtClean="0">
                <a:latin typeface="黑体" pitchFamily="2" charset="-122"/>
                <a:ea typeface="黑体" pitchFamily="2" charset="-122"/>
              </a:rPr>
              <a:t>注音</a:t>
            </a:r>
            <a:r>
              <a:rPr lang="zh-CN" altLang="en-US" sz="2800" u="none" dirty="0">
                <a:latin typeface="黑体" pitchFamily="2" charset="-122"/>
                <a:ea typeface="黑体" pitchFamily="2" charset="-122"/>
              </a:rPr>
              <a:t>。</a:t>
            </a:r>
          </a:p>
        </p:txBody>
      </p:sp>
      <p:sp>
        <p:nvSpPr>
          <p:cNvPr id="9244" name="AutoShape 28">
            <a:hlinkClick r:id="rId3" action="ppaction://hlinkfile" highlightClick="1">
              <a:snd r:embed="rId2" name="applause.wav"/>
            </a:hlinkClick>
          </p:cNvPr>
          <p:cNvSpPr>
            <a:spLocks noChangeArrowheads="1"/>
          </p:cNvSpPr>
          <p:nvPr/>
        </p:nvSpPr>
        <p:spPr bwMode="auto">
          <a:xfrm>
            <a:off x="6588125" y="6165850"/>
            <a:ext cx="504825" cy="431800"/>
          </a:xfrm>
          <a:prstGeom prst="actionButtonSound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435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2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2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2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2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2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2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2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2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2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2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2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2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92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92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92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92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92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92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92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92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92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92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92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92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92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92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 nodeType="clickPar">
                      <p:stCondLst>
                        <p:cond delay="indefinite"/>
                      </p:stCondLst>
                      <p:childTnLst>
                        <p:par>
                          <p:cTn id="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92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92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 nodeType="clickPar">
                      <p:stCondLst>
                        <p:cond delay="indefinite"/>
                      </p:stCondLst>
                      <p:childTnLst>
                        <p:par>
                          <p:cTn id="8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92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92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 nodeType="clickPar">
                      <p:stCondLst>
                        <p:cond delay="indefinite"/>
                      </p:stCondLst>
                      <p:childTnLst>
                        <p:par>
                          <p:cTn id="9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92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92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 nodeType="clickPar">
                      <p:stCondLst>
                        <p:cond delay="indefinite"/>
                      </p:stCondLst>
                      <p:childTnLst>
                        <p:par>
                          <p:cTn id="10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92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92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 nodeType="clickPar">
                      <p:stCondLst>
                        <p:cond delay="indefinite"/>
                      </p:stCondLst>
                      <p:childTnLst>
                        <p:par>
                          <p:cTn id="10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92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92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 nodeType="clickPar">
                      <p:stCondLst>
                        <p:cond delay="indefinite"/>
                      </p:stCondLst>
                      <p:childTnLst>
                        <p:par>
                          <p:cTn id="1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92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92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 nodeType="clickPar">
                      <p:stCondLst>
                        <p:cond delay="indefinite"/>
                      </p:stCondLst>
                      <p:childTnLst>
                        <p:par>
                          <p:cTn id="1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92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92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 nodeType="clickPar">
                      <p:stCondLst>
                        <p:cond delay="indefinite"/>
                      </p:stCondLst>
                      <p:childTnLst>
                        <p:par>
                          <p:cTn id="1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92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92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 nodeType="clickPar">
                      <p:stCondLst>
                        <p:cond delay="indefinite"/>
                      </p:stCondLst>
                      <p:childTnLst>
                        <p:par>
                          <p:cTn id="1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92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92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 nodeType="clickPar">
                      <p:stCondLst>
                        <p:cond delay="indefinite"/>
                      </p:stCondLst>
                      <p:childTnLst>
                        <p:par>
                          <p:cTn id="1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9" dur="500" fill="hold"/>
                                        <p:tgtEl>
                                          <p:spTgt spid="9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9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20" grpId="0" autoUpdateAnimBg="0"/>
      <p:bldP spid="9221" grpId="0" autoUpdateAnimBg="0"/>
      <p:bldP spid="9222" grpId="0" autoUpdateAnimBg="0"/>
      <p:bldP spid="9223" grpId="0" autoUpdateAnimBg="0"/>
      <p:bldP spid="9224" grpId="0" autoUpdateAnimBg="0"/>
      <p:bldP spid="9225" grpId="0" autoUpdateAnimBg="0"/>
      <p:bldP spid="9226" grpId="0" autoUpdateAnimBg="0"/>
      <p:bldP spid="9227" grpId="0" autoUpdateAnimBg="0"/>
      <p:bldP spid="9228" grpId="0" autoUpdateAnimBg="0"/>
      <p:bldP spid="9229" grpId="0" autoUpdateAnimBg="0"/>
      <p:bldP spid="9230" grpId="0" autoUpdateAnimBg="0"/>
      <p:bldP spid="9231" grpId="0" autoUpdateAnimBg="0"/>
      <p:bldP spid="9232" grpId="0" autoUpdateAnimBg="0"/>
      <p:bldP spid="9233" grpId="0" autoUpdateAnimBg="0"/>
      <p:bldP spid="9234" grpId="0" autoUpdateAnimBg="0"/>
      <p:bldP spid="9235" grpId="0" autoUpdateAnimBg="0"/>
      <p:bldP spid="9236" grpId="0" autoUpdateAnimBg="0"/>
      <p:bldP spid="9237" grpId="0" autoUpdateAnimBg="0"/>
      <p:bldP spid="9238" grpId="0" autoUpdateAnimBg="0"/>
      <p:bldP spid="9239" grpId="0" autoUpdateAnimBg="0"/>
      <p:bldP spid="9240" grpId="0" autoUpdateAnimBg="0"/>
      <p:bldP spid="9241" grpId="0" autoUpdateAnimBg="0"/>
      <p:bldP spid="9242" grpId="0" autoUpdateAnimBg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1125538"/>
            <a:ext cx="8288337" cy="4589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44254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1123950"/>
            <a:ext cx="8351837" cy="4392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70146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476250"/>
            <a:ext cx="8408988" cy="4025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98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4508500"/>
            <a:ext cx="8280400" cy="1804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49735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549275"/>
            <a:ext cx="8424863" cy="4586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30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5300663"/>
            <a:ext cx="8424863" cy="766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08138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800" y="476250"/>
            <a:ext cx="8388350" cy="3981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403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4368800"/>
            <a:ext cx="8280400" cy="1866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66384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549275"/>
            <a:ext cx="8496300" cy="4432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505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313" y="5084763"/>
            <a:ext cx="8407400" cy="1030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39806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Text Box 2"/>
          <p:cNvSpPr txBox="1">
            <a:spLocks noChangeArrowheads="1"/>
          </p:cNvSpPr>
          <p:nvPr/>
        </p:nvSpPr>
        <p:spPr bwMode="auto">
          <a:xfrm>
            <a:off x="755650" y="1752600"/>
            <a:ext cx="7704138" cy="2181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600">
                <a:solidFill>
                  <a:srgbClr val="000000"/>
                </a:solidFill>
                <a:latin typeface="Times New Roman" pitchFamily="18" charset="0"/>
                <a:ea typeface="华文新魏" pitchFamily="2" charset="-122"/>
                <a:cs typeface="Times New Roman" pitchFamily="18" charset="0"/>
              </a:rPr>
              <a:t>写作迁移</a:t>
            </a:r>
            <a:endParaRPr lang="zh-CN" altLang="en-US" sz="2600">
              <a:solidFill>
                <a:srgbClr val="000000"/>
              </a:solidFill>
              <a:latin typeface="Times New Roman" pitchFamily="18" charset="0"/>
              <a:ea typeface="黑体" pitchFamily="2" charset="-122"/>
              <a:cs typeface="Times New Roman" pitchFamily="18" charset="0"/>
            </a:endParaRPr>
          </a:p>
          <a:p>
            <a:pPr algn="just">
              <a:lnSpc>
                <a:spcPct val="140000"/>
              </a:lnSpc>
            </a:pPr>
            <a:r>
              <a:rPr lang="en-US" altLang="zh-CN" sz="2400">
                <a:solidFill>
                  <a:srgbClr val="000000"/>
                </a:solidFill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【</a:t>
            </a:r>
            <a:r>
              <a:rPr lang="zh-CN" altLang="en-US" sz="2400">
                <a:solidFill>
                  <a:srgbClr val="000000"/>
                </a:solidFill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角度</a:t>
            </a:r>
            <a:r>
              <a:rPr lang="en-US" altLang="zh-CN" sz="2400">
                <a:solidFill>
                  <a:srgbClr val="000000"/>
                </a:solidFill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】</a:t>
            </a:r>
            <a:r>
              <a:rPr lang="en-US" altLang="zh-CN" sz="24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zh-CN" altLang="en-US" sz="24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借景抒情</a:t>
            </a:r>
          </a:p>
          <a:p>
            <a:pPr algn="just">
              <a:lnSpc>
                <a:spcPct val="140000"/>
              </a:lnSpc>
            </a:pPr>
            <a:r>
              <a:rPr lang="zh-CN" altLang="en-US" sz="24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题目：请以“滕王阁怀想”为话题，自选角度，自拟题目，写一段文字，</a:t>
            </a:r>
            <a:r>
              <a:rPr lang="en-US" altLang="zh-CN" sz="24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600</a:t>
            </a:r>
            <a:r>
              <a:rPr lang="zh-CN" altLang="en-US" sz="24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字左右。</a:t>
            </a:r>
          </a:p>
        </p:txBody>
      </p:sp>
    </p:spTree>
    <p:extLst>
      <p:ext uri="{BB962C8B-B14F-4D97-AF65-F5344CB8AC3E}">
        <p14:creationId xmlns:p14="http://schemas.microsoft.com/office/powerpoint/2010/main" val="2489053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Text Box 2"/>
          <p:cNvSpPr txBox="1">
            <a:spLocks noChangeArrowheads="1"/>
          </p:cNvSpPr>
          <p:nvPr/>
        </p:nvSpPr>
        <p:spPr bwMode="auto">
          <a:xfrm>
            <a:off x="251520" y="255221"/>
            <a:ext cx="8712968" cy="4228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40000"/>
              </a:lnSpc>
            </a:pPr>
            <a:r>
              <a:rPr lang="en-US" altLang="zh-CN" sz="2400" dirty="0">
                <a:solidFill>
                  <a:srgbClr val="000000"/>
                </a:solidFill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【</a:t>
            </a:r>
            <a:r>
              <a:rPr lang="zh-CN" altLang="en-US" sz="2400" dirty="0">
                <a:solidFill>
                  <a:srgbClr val="000000"/>
                </a:solidFill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示例</a:t>
            </a:r>
            <a:r>
              <a:rPr lang="en-US" altLang="zh-CN" sz="2400" dirty="0">
                <a:solidFill>
                  <a:srgbClr val="000000"/>
                </a:solidFill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】</a:t>
            </a:r>
            <a:r>
              <a:rPr lang="en-US" altLang="zh-CN" sz="2400" dirty="0">
                <a:solidFill>
                  <a:srgbClr val="000000"/>
                </a:solidFill>
                <a:cs typeface="Times New Roman" pitchFamily="18" charset="0"/>
              </a:rPr>
              <a:t> </a:t>
            </a:r>
            <a:r>
              <a:rPr lang="zh-CN" altLang="en-US" sz="2400" dirty="0">
                <a:solidFill>
                  <a:srgbClr val="000000"/>
                </a:solidFill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一曲欲说还休的失意歌</a:t>
            </a:r>
            <a:endParaRPr lang="zh-CN" altLang="en-US" sz="2400" dirty="0">
              <a:solidFill>
                <a:srgbClr val="000000"/>
              </a:solidFill>
              <a:cs typeface="Times New Roman" pitchFamily="18" charset="0"/>
            </a:endParaRPr>
          </a:p>
          <a:p>
            <a:pPr algn="just">
              <a:lnSpc>
                <a:spcPct val="140000"/>
              </a:lnSpc>
            </a:pPr>
            <a:r>
              <a:rPr lang="zh-CN" altLang="en-US" sz="2400" dirty="0">
                <a:solidFill>
                  <a:srgbClr val="000000"/>
                </a:solidFill>
                <a:cs typeface="Times New Roman" pitchFamily="18" charset="0"/>
              </a:rPr>
              <a:t>                                                          </a:t>
            </a:r>
            <a:r>
              <a:rPr lang="en-US" altLang="zh-CN" sz="2400" dirty="0">
                <a:solidFill>
                  <a:srgbClr val="000000"/>
                </a:solidFill>
                <a:latin typeface="Courier New"/>
                <a:cs typeface="Times New Roman" pitchFamily="18" charset="0"/>
              </a:rPr>
              <a:t>——</a:t>
            </a:r>
            <a:r>
              <a:rPr lang="zh-CN" altLang="en-US" sz="2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读</a:t>
            </a:r>
            <a:r>
              <a:rPr lang="en-US" altLang="zh-CN" sz="2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《</a:t>
            </a:r>
            <a:r>
              <a:rPr lang="zh-CN" altLang="en-US" sz="2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滕王阁序</a:t>
            </a:r>
            <a:r>
              <a:rPr lang="en-US" altLang="zh-CN" sz="2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》</a:t>
            </a:r>
            <a:endParaRPr lang="en-US" altLang="zh-CN" sz="2400" dirty="0">
              <a:solidFill>
                <a:srgbClr val="000000"/>
              </a:solidFill>
              <a:latin typeface="Times New Roman" pitchFamily="18" charset="0"/>
              <a:ea typeface="楷体_GB2312" pitchFamily="49" charset="-122"/>
              <a:cs typeface="Times New Roman" pitchFamily="18" charset="0"/>
            </a:endParaRPr>
          </a:p>
          <a:p>
            <a:pPr algn="just">
              <a:lnSpc>
                <a:spcPct val="140000"/>
              </a:lnSpc>
            </a:pPr>
            <a:r>
              <a:rPr lang="zh-CN" altLang="en-US" sz="2400" dirty="0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王勃年青有为，才华横溢，在滕王阁上登高望远，饱览美丽景色后不觉兴尽悲来，千古名篇</a:t>
            </a:r>
            <a:r>
              <a:rPr lang="en-US" altLang="zh-CN" sz="2400" dirty="0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《</a:t>
            </a:r>
            <a:r>
              <a:rPr lang="zh-CN" altLang="en-US" sz="2400" dirty="0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滕王阁序</a:t>
            </a:r>
            <a:r>
              <a:rPr lang="en-US" altLang="zh-CN" sz="2400" dirty="0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》</a:t>
            </a:r>
            <a:r>
              <a:rPr lang="zh-CN" altLang="en-US" sz="2400" dirty="0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由此产生</a:t>
            </a:r>
            <a:r>
              <a:rPr lang="zh-CN" altLang="en-US" sz="2400" dirty="0" smtClean="0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。与其说是王勃有幸赶上阎公的盛宴，登阁后有感而发，倒不如说是王勃心中本就郁积了无尽之愁，是借登滕王阁抒发自己的人生悲叹。</a:t>
            </a:r>
          </a:p>
          <a:p>
            <a:pPr algn="just">
              <a:lnSpc>
                <a:spcPct val="140000"/>
              </a:lnSpc>
            </a:pPr>
            <a:endParaRPr lang="zh-CN" altLang="en-US" sz="2400" dirty="0">
              <a:solidFill>
                <a:srgbClr val="000000"/>
              </a:solidFill>
              <a:latin typeface="Times New Roman" pitchFamily="18" charset="0"/>
              <a:ea typeface="楷体_GB2312" pitchFamily="49" charset="-122"/>
              <a:cs typeface="Times New Roman" pitchFamily="18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95536" y="4005064"/>
            <a:ext cx="8568952" cy="20997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40000"/>
              </a:lnSpc>
            </a:pPr>
            <a:r>
              <a:rPr lang="zh-CN" altLang="en-US" sz="2400" dirty="0" smtClean="0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王勃短暂的一生受过两次打击，一次是因为</a:t>
            </a:r>
            <a:r>
              <a:rPr lang="en-US" altLang="zh-CN" sz="2400" dirty="0" smtClean="0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《</a:t>
            </a:r>
            <a:r>
              <a:rPr lang="zh-CN" altLang="en-US" sz="2400" dirty="0" smtClean="0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檄周王鸡</a:t>
            </a:r>
            <a:r>
              <a:rPr lang="en-US" altLang="zh-CN" sz="2400" dirty="0" smtClean="0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》</a:t>
            </a:r>
            <a:r>
              <a:rPr lang="zh-CN" altLang="en-US" sz="2400" dirty="0" smtClean="0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触怒高宗，一次是因为虢州官奴事获死罪，幸而遇赦不死。据史学家分析，王勃两次被祸，均是因为其才华过于超人，遭人嫉恨而不被当权者所容而致。</a:t>
            </a:r>
            <a:endParaRPr lang="zh-CN" altLang="en-US" sz="2400" dirty="0">
              <a:solidFill>
                <a:srgbClr val="000000"/>
              </a:solidFill>
              <a:latin typeface="Times New Roman" pitchFamily="18" charset="0"/>
              <a:ea typeface="楷体_GB2312" pitchFamily="49" charset="-122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7712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Text Box 2"/>
          <p:cNvSpPr txBox="1">
            <a:spLocks noChangeArrowheads="1"/>
          </p:cNvSpPr>
          <p:nvPr/>
        </p:nvSpPr>
        <p:spPr bwMode="auto">
          <a:xfrm>
            <a:off x="251520" y="-171400"/>
            <a:ext cx="8712968" cy="2677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just">
              <a:lnSpc>
                <a:spcPct val="140000"/>
              </a:lnSpc>
            </a:pPr>
            <a:endParaRPr lang="en-US" altLang="zh-CN" sz="2400" dirty="0">
              <a:solidFill>
                <a:srgbClr val="000000"/>
              </a:solidFill>
              <a:latin typeface="Times New Roman" pitchFamily="18" charset="0"/>
              <a:ea typeface="楷体_GB2312" pitchFamily="49" charset="-122"/>
              <a:cs typeface="Times New Roman" pitchFamily="18" charset="0"/>
            </a:endParaRPr>
          </a:p>
          <a:p>
            <a:pPr algn="just">
              <a:lnSpc>
                <a:spcPct val="140000"/>
              </a:lnSpc>
            </a:pPr>
            <a:r>
              <a:rPr lang="zh-CN" altLang="en-US" sz="2400" dirty="0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本文是王勃探望被贬蛮荒的父亲时受阎公邀请作序所写，虽然文章开篇部分极尽赞美了南昌的人杰地灵，物华天宝，以及滕王阁周围的壮观景色，但丝毫不妨碍王勃借此机会抒发自己复杂的心理感受。</a:t>
            </a:r>
            <a:r>
              <a:rPr lang="zh-CN" altLang="en-US" sz="2400" dirty="0">
                <a:cs typeface="Times New Roman" pitchFamily="18" charset="0"/>
              </a:rPr>
              <a:t> </a:t>
            </a:r>
            <a:endParaRPr lang="zh-CN" altLang="en-US" dirty="0">
              <a:cs typeface="Times New Roman" pitchFamily="18" charset="0"/>
            </a:endParaRPr>
          </a:p>
        </p:txBody>
      </p:sp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395536" y="2491230"/>
            <a:ext cx="8568952" cy="21605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just">
              <a:lnSpc>
                <a:spcPct val="140000"/>
              </a:lnSpc>
            </a:pPr>
            <a:r>
              <a:rPr lang="zh-CN" altLang="en-US" sz="2400" dirty="0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王勃究竟在这篇序中抒发了哪些人生感受呢？</a:t>
            </a:r>
            <a:r>
              <a:rPr lang="zh-CN" altLang="en-US" sz="2400" dirty="0">
                <a:solidFill>
                  <a:srgbClr val="000000"/>
                </a:solidFill>
                <a:ea typeface="楷体_GB2312" pitchFamily="49" charset="-122"/>
                <a:cs typeface="Times New Roman" pitchFamily="18" charset="0"/>
              </a:rPr>
              <a:t> </a:t>
            </a:r>
            <a:endParaRPr lang="zh-CN" altLang="en-US" sz="2400" dirty="0">
              <a:solidFill>
                <a:srgbClr val="000000"/>
              </a:solidFill>
              <a:latin typeface="Times New Roman" pitchFamily="18" charset="0"/>
              <a:ea typeface="楷体_GB2312" pitchFamily="49" charset="-122"/>
              <a:cs typeface="Times New Roman" pitchFamily="18" charset="0"/>
            </a:endParaRPr>
          </a:p>
          <a:p>
            <a:pPr algn="just">
              <a:lnSpc>
                <a:spcPct val="140000"/>
              </a:lnSpc>
            </a:pPr>
            <a:r>
              <a:rPr lang="zh-CN" altLang="en-US" sz="2400" dirty="0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首先，他</a:t>
            </a:r>
            <a:r>
              <a:rPr lang="zh-CN" altLang="en-US" sz="2400" dirty="0">
                <a:solidFill>
                  <a:srgbClr val="000000"/>
                </a:solidFill>
                <a:latin typeface="宋体"/>
                <a:cs typeface="Times New Roman" pitchFamily="18" charset="0"/>
              </a:rPr>
              <a:t>“</a:t>
            </a:r>
            <a:r>
              <a:rPr lang="zh-CN" altLang="en-US" sz="2400" dirty="0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觉宇宙之无穷</a:t>
            </a:r>
            <a:r>
              <a:rPr lang="zh-CN" altLang="en-US" sz="2400" dirty="0">
                <a:solidFill>
                  <a:srgbClr val="000000"/>
                </a:solidFill>
                <a:latin typeface="宋体"/>
                <a:cs typeface="Times New Roman" pitchFamily="18" charset="0"/>
              </a:rPr>
              <a:t>”</a:t>
            </a:r>
            <a:r>
              <a:rPr lang="zh-CN" altLang="en-US" sz="2400" dirty="0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，</a:t>
            </a:r>
            <a:r>
              <a:rPr lang="zh-CN" altLang="en-US" sz="2400" dirty="0">
                <a:solidFill>
                  <a:srgbClr val="000000"/>
                </a:solidFill>
                <a:latin typeface="宋体"/>
                <a:cs typeface="Times New Roman" pitchFamily="18" charset="0"/>
              </a:rPr>
              <a:t>“</a:t>
            </a:r>
            <a:r>
              <a:rPr lang="zh-CN" altLang="en-US" sz="2400" dirty="0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识盈虚之有数</a:t>
            </a:r>
            <a:r>
              <a:rPr lang="zh-CN" altLang="en-US" sz="2400" dirty="0">
                <a:solidFill>
                  <a:srgbClr val="000000"/>
                </a:solidFill>
                <a:latin typeface="宋体"/>
                <a:cs typeface="Times New Roman" pitchFamily="18" charset="0"/>
              </a:rPr>
              <a:t>”</a:t>
            </a:r>
            <a:r>
              <a:rPr lang="zh-CN" altLang="en-US" sz="2400" dirty="0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，认识到宇宙是无穷的，而人生是短暂的，人是渺小的，而且命数是确定的，认为自己两次除官均是命中注定的。</a:t>
            </a:r>
          </a:p>
        </p:txBody>
      </p:sp>
    </p:spTree>
    <p:extLst>
      <p:ext uri="{BB962C8B-B14F-4D97-AF65-F5344CB8AC3E}">
        <p14:creationId xmlns:p14="http://schemas.microsoft.com/office/powerpoint/2010/main" val="3509822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Text Box 2"/>
          <p:cNvSpPr txBox="1">
            <a:spLocks noChangeArrowheads="1"/>
          </p:cNvSpPr>
          <p:nvPr/>
        </p:nvSpPr>
        <p:spPr bwMode="auto">
          <a:xfrm>
            <a:off x="251520" y="0"/>
            <a:ext cx="8712968" cy="2677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just">
              <a:lnSpc>
                <a:spcPct val="140000"/>
              </a:lnSpc>
            </a:pPr>
            <a:endParaRPr lang="en-US" altLang="zh-CN" sz="2400" dirty="0">
              <a:solidFill>
                <a:srgbClr val="000000"/>
              </a:solidFill>
              <a:latin typeface="Times New Roman" pitchFamily="18" charset="0"/>
              <a:ea typeface="楷体_GB2312" pitchFamily="49" charset="-122"/>
              <a:cs typeface="Times New Roman" pitchFamily="18" charset="0"/>
            </a:endParaRPr>
          </a:p>
          <a:p>
            <a:pPr algn="just">
              <a:lnSpc>
                <a:spcPct val="140000"/>
              </a:lnSpc>
            </a:pPr>
            <a:r>
              <a:rPr lang="zh-CN" altLang="en-US" sz="2400" dirty="0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所以他一再慨叹</a:t>
            </a:r>
            <a:r>
              <a:rPr lang="zh-CN" altLang="en-US" sz="2400" dirty="0">
                <a:solidFill>
                  <a:srgbClr val="000000"/>
                </a:solidFill>
                <a:latin typeface="宋体"/>
                <a:cs typeface="Times New Roman" pitchFamily="18" charset="0"/>
              </a:rPr>
              <a:t>“</a:t>
            </a:r>
            <a:r>
              <a:rPr lang="zh-CN" altLang="en-US" sz="2400" dirty="0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时运不齐，命途多舛</a:t>
            </a:r>
            <a:r>
              <a:rPr lang="zh-CN" altLang="en-US" sz="2400" dirty="0">
                <a:solidFill>
                  <a:srgbClr val="000000"/>
                </a:solidFill>
                <a:latin typeface="宋体"/>
                <a:cs typeface="Times New Roman" pitchFamily="18" charset="0"/>
              </a:rPr>
              <a:t>”</a:t>
            </a:r>
            <a:r>
              <a:rPr lang="zh-CN" altLang="en-US" sz="2400" dirty="0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，以为自己的命运很可能与冯唐、李广一样，并以</a:t>
            </a:r>
            <a:r>
              <a:rPr lang="zh-CN" altLang="en-US" sz="2400" dirty="0">
                <a:solidFill>
                  <a:srgbClr val="000000"/>
                </a:solidFill>
                <a:latin typeface="宋体"/>
                <a:cs typeface="Times New Roman" pitchFamily="18" charset="0"/>
              </a:rPr>
              <a:t>“</a:t>
            </a:r>
            <a:r>
              <a:rPr lang="zh-CN" altLang="en-US" sz="2400" dirty="0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君子见机，达人知命</a:t>
            </a:r>
            <a:r>
              <a:rPr lang="zh-CN" altLang="en-US" sz="2400" dirty="0">
                <a:solidFill>
                  <a:srgbClr val="000000"/>
                </a:solidFill>
                <a:latin typeface="宋体"/>
                <a:cs typeface="Times New Roman" pitchFamily="18" charset="0"/>
              </a:rPr>
              <a:t>”</a:t>
            </a:r>
            <a:r>
              <a:rPr lang="zh-CN" altLang="en-US" sz="2400" dirty="0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来宽慰自己。以命不好来认识自己的遭遇，实属无奈亦或自我安慰。这是一悲。</a:t>
            </a:r>
          </a:p>
        </p:txBody>
      </p:sp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539552" y="2677656"/>
            <a:ext cx="8424936" cy="2677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40000"/>
              </a:lnSpc>
            </a:pPr>
            <a:r>
              <a:rPr lang="zh-CN" altLang="en-US" sz="2400" dirty="0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其次，王勃又时刻希望皇帝良心发现，发一道圣旨，把他召回去，故</a:t>
            </a:r>
            <a:r>
              <a:rPr lang="zh-CN" altLang="en-US" sz="2400" dirty="0">
                <a:solidFill>
                  <a:srgbClr val="000000"/>
                </a:solidFill>
                <a:latin typeface="宋体"/>
                <a:cs typeface="Times New Roman" pitchFamily="18" charset="0"/>
              </a:rPr>
              <a:t>“</a:t>
            </a:r>
            <a:r>
              <a:rPr lang="zh-CN" altLang="en-US" sz="2400" dirty="0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望长安于日下，目吴会于云间</a:t>
            </a:r>
            <a:r>
              <a:rPr lang="zh-CN" altLang="en-US" sz="2400" dirty="0">
                <a:solidFill>
                  <a:srgbClr val="000000"/>
                </a:solidFill>
                <a:latin typeface="宋体"/>
                <a:cs typeface="Times New Roman" pitchFamily="18" charset="0"/>
              </a:rPr>
              <a:t>”</a:t>
            </a:r>
            <a:r>
              <a:rPr lang="zh-CN" altLang="en-US" sz="2400" dirty="0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；但又感到希望非常渺茫，认为皇帝的心思实在是难以捉摸，就像南海深不可测，就如天柱高不可攀，北极星遥不可及。</a:t>
            </a:r>
          </a:p>
          <a:p>
            <a:pPr>
              <a:lnSpc>
                <a:spcPct val="140000"/>
              </a:lnSpc>
            </a:pPr>
            <a:r>
              <a:rPr lang="zh-CN" altLang="en-US" sz="2400" dirty="0"/>
              <a:t> </a:t>
            </a:r>
          </a:p>
        </p:txBody>
      </p:sp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395536" y="4365104"/>
            <a:ext cx="8496944" cy="16435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40000"/>
              </a:lnSpc>
            </a:pPr>
            <a:endParaRPr lang="en-US" altLang="zh-CN" sz="2400" dirty="0">
              <a:solidFill>
                <a:srgbClr val="000000"/>
              </a:solidFill>
              <a:latin typeface="Times New Roman" pitchFamily="18" charset="0"/>
              <a:ea typeface="楷体_GB2312" pitchFamily="49" charset="-122"/>
              <a:cs typeface="Times New Roman" pitchFamily="18" charset="0"/>
            </a:endParaRPr>
          </a:p>
          <a:p>
            <a:pPr>
              <a:lnSpc>
                <a:spcPct val="140000"/>
              </a:lnSpc>
            </a:pPr>
            <a:r>
              <a:rPr lang="zh-CN" altLang="en-US" sz="2400" dirty="0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王勃虽然享誉大江南北，但他实在无法真正赢得皇帝的欢心，这使他始终处在有才而不被赏识的困境中。这是二悲。</a:t>
            </a:r>
            <a:r>
              <a:rPr lang="zh-CN" altLang="en-US" sz="2400" dirty="0">
                <a:cs typeface="Times New Roman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89500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Text Box 2"/>
          <p:cNvSpPr txBox="1">
            <a:spLocks noChangeArrowheads="1"/>
          </p:cNvSpPr>
          <p:nvPr/>
        </p:nvSpPr>
        <p:spPr bwMode="auto">
          <a:xfrm>
            <a:off x="611560" y="188640"/>
            <a:ext cx="1524000" cy="6324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4400" b="1" u="none" dirty="0">
                <a:solidFill>
                  <a:schemeClr val="accent1"/>
                </a:solidFill>
                <a:latin typeface="隶书" pitchFamily="49" charset="-122"/>
                <a:ea typeface="隶书" pitchFamily="49" charset="-122"/>
              </a:rPr>
              <a:t>按提示找出相应的句子 研读第一段</a:t>
            </a:r>
          </a:p>
        </p:txBody>
      </p:sp>
      <p:sp>
        <p:nvSpPr>
          <p:cNvPr id="105475" name="Text Box 3"/>
          <p:cNvSpPr txBox="1">
            <a:spLocks noChangeArrowheads="1"/>
          </p:cNvSpPr>
          <p:nvPr/>
        </p:nvSpPr>
        <p:spPr bwMode="auto">
          <a:xfrm>
            <a:off x="2286000" y="1447800"/>
            <a:ext cx="4733925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600" b="1" u="none" dirty="0">
                <a:solidFill>
                  <a:schemeClr val="accent2"/>
                </a:solidFill>
                <a:ea typeface="隶书" pitchFamily="49" charset="-122"/>
              </a:rPr>
              <a:t>地势之美：</a:t>
            </a:r>
            <a:endParaRPr lang="zh-CN" altLang="en-US" sz="4000" u="none" dirty="0">
              <a:solidFill>
                <a:schemeClr val="accent1"/>
              </a:solidFill>
              <a:ea typeface="隶书" pitchFamily="49" charset="-122"/>
            </a:endParaRPr>
          </a:p>
        </p:txBody>
      </p:sp>
      <p:sp>
        <p:nvSpPr>
          <p:cNvPr id="105476" name="Text Box 4"/>
          <p:cNvSpPr txBox="1">
            <a:spLocks noChangeArrowheads="1"/>
          </p:cNvSpPr>
          <p:nvPr/>
        </p:nvSpPr>
        <p:spPr bwMode="auto">
          <a:xfrm>
            <a:off x="4572000" y="838200"/>
            <a:ext cx="5616575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600" u="none">
                <a:ea typeface="华文行楷" pitchFamily="2" charset="-122"/>
              </a:rPr>
              <a:t>星分翼轸，地接衡庐；</a:t>
            </a:r>
          </a:p>
        </p:txBody>
      </p:sp>
      <p:sp>
        <p:nvSpPr>
          <p:cNvPr id="105477" name="Text Box 5"/>
          <p:cNvSpPr txBox="1">
            <a:spLocks noChangeArrowheads="1"/>
          </p:cNvSpPr>
          <p:nvPr/>
        </p:nvSpPr>
        <p:spPr bwMode="auto">
          <a:xfrm>
            <a:off x="2339975" y="2060575"/>
            <a:ext cx="63373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200" u="none">
                <a:ea typeface="华文行楷" pitchFamily="2" charset="-122"/>
              </a:rPr>
              <a:t>襟三江而带五湖，控蛮荆而引瓯越</a:t>
            </a:r>
          </a:p>
        </p:txBody>
      </p:sp>
      <p:sp>
        <p:nvSpPr>
          <p:cNvPr id="105478" name="Text Box 6"/>
          <p:cNvSpPr txBox="1">
            <a:spLocks noChangeArrowheads="1"/>
          </p:cNvSpPr>
          <p:nvPr/>
        </p:nvSpPr>
        <p:spPr bwMode="auto">
          <a:xfrm>
            <a:off x="2362200" y="2590800"/>
            <a:ext cx="22860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600" u="none">
                <a:ea typeface="华文行楷" pitchFamily="2" charset="-122"/>
              </a:rPr>
              <a:t>雄州雾列</a:t>
            </a:r>
          </a:p>
        </p:txBody>
      </p:sp>
      <p:sp>
        <p:nvSpPr>
          <p:cNvPr id="105479" name="Text Box 7"/>
          <p:cNvSpPr txBox="1">
            <a:spLocks noChangeArrowheads="1"/>
          </p:cNvSpPr>
          <p:nvPr/>
        </p:nvSpPr>
        <p:spPr bwMode="auto">
          <a:xfrm>
            <a:off x="4724400" y="2590800"/>
            <a:ext cx="40386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600" u="none">
                <a:ea typeface="华文行楷" pitchFamily="2" charset="-122"/>
              </a:rPr>
              <a:t>台隍枕夷夏之交</a:t>
            </a:r>
          </a:p>
        </p:txBody>
      </p:sp>
      <p:sp>
        <p:nvSpPr>
          <p:cNvPr id="105480" name="Text Box 8"/>
          <p:cNvSpPr txBox="1">
            <a:spLocks noChangeArrowheads="1"/>
          </p:cNvSpPr>
          <p:nvPr/>
        </p:nvSpPr>
        <p:spPr bwMode="auto">
          <a:xfrm>
            <a:off x="2438400" y="3124200"/>
            <a:ext cx="4941888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600" b="1" u="none" dirty="0">
                <a:solidFill>
                  <a:schemeClr val="accent2"/>
                </a:solidFill>
                <a:ea typeface="隶书" pitchFamily="49" charset="-122"/>
              </a:rPr>
              <a:t>人物之盛：</a:t>
            </a:r>
            <a:endParaRPr lang="zh-CN" altLang="en-US" sz="4000" u="none" dirty="0">
              <a:solidFill>
                <a:schemeClr val="accent1"/>
              </a:solidFill>
              <a:ea typeface="隶书" pitchFamily="49" charset="-122"/>
            </a:endParaRPr>
          </a:p>
        </p:txBody>
      </p:sp>
      <p:sp>
        <p:nvSpPr>
          <p:cNvPr id="105481" name="Text Box 9"/>
          <p:cNvSpPr txBox="1">
            <a:spLocks noChangeArrowheads="1"/>
          </p:cNvSpPr>
          <p:nvPr/>
        </p:nvSpPr>
        <p:spPr bwMode="auto">
          <a:xfrm>
            <a:off x="2362200" y="4343400"/>
            <a:ext cx="64008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600" u="none">
                <a:ea typeface="华文行楷" pitchFamily="2" charset="-122"/>
              </a:rPr>
              <a:t>人杰地灵，徐孺下陈蕃之榻</a:t>
            </a:r>
            <a:endParaRPr lang="zh-CN" altLang="en-US" sz="4000" u="none">
              <a:ea typeface="华文行楷" pitchFamily="2" charset="-122"/>
            </a:endParaRPr>
          </a:p>
        </p:txBody>
      </p:sp>
      <p:sp>
        <p:nvSpPr>
          <p:cNvPr id="105482" name="Text Box 10"/>
          <p:cNvSpPr txBox="1">
            <a:spLocks noChangeArrowheads="1"/>
          </p:cNvSpPr>
          <p:nvPr/>
        </p:nvSpPr>
        <p:spPr bwMode="auto">
          <a:xfrm>
            <a:off x="5867400" y="4953000"/>
            <a:ext cx="25908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600" u="none">
                <a:ea typeface="华文行楷" pitchFamily="2" charset="-122"/>
              </a:rPr>
              <a:t>俊采星驰</a:t>
            </a:r>
            <a:endParaRPr lang="zh-CN" altLang="en-US" sz="4000" u="none">
              <a:ea typeface="华文行楷" pitchFamily="2" charset="-122"/>
            </a:endParaRPr>
          </a:p>
        </p:txBody>
      </p:sp>
      <p:sp>
        <p:nvSpPr>
          <p:cNvPr id="105483" name="Text Box 11"/>
          <p:cNvSpPr txBox="1">
            <a:spLocks noChangeArrowheads="1"/>
          </p:cNvSpPr>
          <p:nvPr/>
        </p:nvSpPr>
        <p:spPr bwMode="auto">
          <a:xfrm>
            <a:off x="2393950" y="3724275"/>
            <a:ext cx="68580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600" u="none">
                <a:ea typeface="华文行楷" pitchFamily="2" charset="-122"/>
              </a:rPr>
              <a:t>物华天宝，龙光射牛斗之墟</a:t>
            </a:r>
            <a:endParaRPr lang="zh-CN" altLang="en-US" sz="4000" u="none">
              <a:ea typeface="华文行楷" pitchFamily="2" charset="-122"/>
            </a:endParaRPr>
          </a:p>
        </p:txBody>
      </p:sp>
      <p:sp>
        <p:nvSpPr>
          <p:cNvPr id="105484" name="Text Box 12"/>
          <p:cNvSpPr txBox="1">
            <a:spLocks noChangeArrowheads="1"/>
          </p:cNvSpPr>
          <p:nvPr/>
        </p:nvSpPr>
        <p:spPr bwMode="auto">
          <a:xfrm>
            <a:off x="2362200" y="5562600"/>
            <a:ext cx="40386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600" b="1" u="none" dirty="0">
                <a:solidFill>
                  <a:schemeClr val="accent2"/>
                </a:solidFill>
                <a:ea typeface="隶书" pitchFamily="49" charset="-122"/>
              </a:rPr>
              <a:t>参加宴会的人物：</a:t>
            </a:r>
            <a:endParaRPr lang="zh-CN" altLang="en-US" sz="4000" u="none" dirty="0">
              <a:solidFill>
                <a:schemeClr val="accent1"/>
              </a:solidFill>
              <a:ea typeface="隶书" pitchFamily="49" charset="-122"/>
            </a:endParaRPr>
          </a:p>
        </p:txBody>
      </p:sp>
      <p:sp>
        <p:nvSpPr>
          <p:cNvPr id="105485" name="Text Box 13"/>
          <p:cNvSpPr txBox="1">
            <a:spLocks noChangeArrowheads="1"/>
          </p:cNvSpPr>
          <p:nvPr/>
        </p:nvSpPr>
        <p:spPr bwMode="auto">
          <a:xfrm>
            <a:off x="2286000" y="6243638"/>
            <a:ext cx="68580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600" u="none">
                <a:ea typeface="华文行楷" pitchFamily="2" charset="-122"/>
              </a:rPr>
              <a:t>宇文新州，孟学士，王将军</a:t>
            </a:r>
            <a:endParaRPr lang="zh-CN" altLang="en-US" sz="4000" u="none">
              <a:ea typeface="华文行楷" pitchFamily="2" charset="-122"/>
            </a:endParaRPr>
          </a:p>
        </p:txBody>
      </p:sp>
      <p:sp>
        <p:nvSpPr>
          <p:cNvPr id="105486" name="Text Box 14"/>
          <p:cNvSpPr txBox="1">
            <a:spLocks noChangeArrowheads="1"/>
          </p:cNvSpPr>
          <p:nvPr/>
        </p:nvSpPr>
        <p:spPr bwMode="auto">
          <a:xfrm>
            <a:off x="6156325" y="5667375"/>
            <a:ext cx="23622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600" u="none">
                <a:ea typeface="华文行楷" pitchFamily="2" charset="-122"/>
              </a:rPr>
              <a:t>都督阎公</a:t>
            </a:r>
            <a:endParaRPr lang="zh-CN" altLang="en-US" sz="4000" u="none">
              <a:ea typeface="华文行楷" pitchFamily="2" charset="-122"/>
            </a:endParaRPr>
          </a:p>
        </p:txBody>
      </p:sp>
      <p:sp>
        <p:nvSpPr>
          <p:cNvPr id="105487" name="Text Box 15"/>
          <p:cNvSpPr txBox="1">
            <a:spLocks noChangeArrowheads="1"/>
          </p:cNvSpPr>
          <p:nvPr/>
        </p:nvSpPr>
        <p:spPr bwMode="auto">
          <a:xfrm>
            <a:off x="2362200" y="4953000"/>
            <a:ext cx="65532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600" u="none">
                <a:ea typeface="华文行楷" pitchFamily="2" charset="-122"/>
              </a:rPr>
              <a:t>宾主尽东南之美</a:t>
            </a:r>
            <a:endParaRPr lang="zh-CN" altLang="en-US" sz="4000" u="none">
              <a:ea typeface="华文行楷" pitchFamily="2" charset="-122"/>
            </a:endParaRPr>
          </a:p>
        </p:txBody>
      </p:sp>
      <p:sp>
        <p:nvSpPr>
          <p:cNvPr id="105488" name="Text Box 16"/>
          <p:cNvSpPr txBox="1">
            <a:spLocks noChangeArrowheads="1"/>
          </p:cNvSpPr>
          <p:nvPr/>
        </p:nvSpPr>
        <p:spPr bwMode="auto">
          <a:xfrm>
            <a:off x="2286000" y="228600"/>
            <a:ext cx="3941763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600" b="1" u="none" dirty="0">
                <a:solidFill>
                  <a:schemeClr val="accent2"/>
                </a:solidFill>
                <a:ea typeface="隶书" pitchFamily="49" charset="-122"/>
              </a:rPr>
              <a:t>历史之久：</a:t>
            </a:r>
            <a:endParaRPr lang="zh-CN" altLang="en-US" sz="3600" u="none" dirty="0">
              <a:ea typeface="隶书" pitchFamily="49" charset="-122"/>
            </a:endParaRPr>
          </a:p>
        </p:txBody>
      </p:sp>
      <p:sp>
        <p:nvSpPr>
          <p:cNvPr id="105489" name="Text Box 17"/>
          <p:cNvSpPr txBox="1">
            <a:spLocks noChangeArrowheads="1"/>
          </p:cNvSpPr>
          <p:nvPr/>
        </p:nvSpPr>
        <p:spPr bwMode="auto">
          <a:xfrm>
            <a:off x="4495800" y="228600"/>
            <a:ext cx="40386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zh-CN" altLang="zh-CN" sz="3600" u="none">
              <a:ea typeface="黑体" pitchFamily="2" charset="-122"/>
            </a:endParaRPr>
          </a:p>
        </p:txBody>
      </p:sp>
      <p:sp>
        <p:nvSpPr>
          <p:cNvPr id="105490" name="Text Box 18"/>
          <p:cNvSpPr txBox="1">
            <a:spLocks noChangeArrowheads="1"/>
          </p:cNvSpPr>
          <p:nvPr/>
        </p:nvSpPr>
        <p:spPr bwMode="auto">
          <a:xfrm>
            <a:off x="4495800" y="228600"/>
            <a:ext cx="43434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600" u="none" dirty="0">
                <a:ea typeface="华文行楷" pitchFamily="2" charset="-122"/>
              </a:rPr>
              <a:t>豫章故郡，洪都新府</a:t>
            </a:r>
          </a:p>
        </p:txBody>
      </p:sp>
      <p:sp>
        <p:nvSpPr>
          <p:cNvPr id="105491" name="Text Box 19"/>
          <p:cNvSpPr txBox="1">
            <a:spLocks noChangeArrowheads="1"/>
          </p:cNvSpPr>
          <p:nvPr/>
        </p:nvSpPr>
        <p:spPr bwMode="auto">
          <a:xfrm>
            <a:off x="2286000" y="762000"/>
            <a:ext cx="4230688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600" b="1" u="none" dirty="0">
                <a:solidFill>
                  <a:schemeClr val="accent2"/>
                </a:solidFill>
                <a:ea typeface="隶书" pitchFamily="49" charset="-122"/>
              </a:rPr>
              <a:t>地域之广：</a:t>
            </a:r>
          </a:p>
        </p:txBody>
      </p:sp>
    </p:spTree>
    <p:extLst>
      <p:ext uri="{BB962C8B-B14F-4D97-AF65-F5344CB8AC3E}">
        <p14:creationId xmlns:p14="http://schemas.microsoft.com/office/powerpoint/2010/main" val="1293408584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54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54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54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54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9" dur="2000"/>
                                        <p:tgtEl>
                                          <p:spTgt spid="1054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54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54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1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30" dur="2000"/>
                                        <p:tgtEl>
                                          <p:spTgt spid="1054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54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54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41" dur="500"/>
                                        <p:tgtEl>
                                          <p:spTgt spid="105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054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054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054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8" presetClass="entr" presetSubtype="0" ac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0547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80000">
                                          <p:val>
                                            <p:fltVal val="90"/>
                                          </p:val>
                                        </p:tav>
                                        <p:tav tm="8000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054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1"/>
                                          </p:val>
                                        </p:tav>
                                        <p:tav tm="50000">
                                          <p:val>
                                            <p:fltVal val="0.9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054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05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054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054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054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054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054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054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054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054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1054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82" dur="500"/>
                                        <p:tgtEl>
                                          <p:spTgt spid="1054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1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87" dur="2000"/>
                                        <p:tgtEl>
                                          <p:spTgt spid="105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1054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1054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48" presetClass="entr" presetSubtype="0" ac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10548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80000">
                                          <p:val>
                                            <p:fltVal val="90"/>
                                          </p:val>
                                        </p:tav>
                                        <p:tav tm="8000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1054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1"/>
                                          </p:val>
                                        </p:tav>
                                        <p:tav tm="50000">
                                          <p:val>
                                            <p:fltVal val="0.9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1054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1000"/>
                                        <p:tgtEl>
                                          <p:spTgt spid="105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1054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1054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1000"/>
                                        <p:tgtEl>
                                          <p:spTgt spid="1054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474" grpId="0"/>
      <p:bldP spid="105475" grpId="0"/>
      <p:bldP spid="105476" grpId="0"/>
      <p:bldP spid="105477" grpId="0"/>
      <p:bldP spid="105478" grpId="0"/>
      <p:bldP spid="105479" grpId="0"/>
      <p:bldP spid="105480" grpId="0"/>
      <p:bldP spid="105481" grpId="0"/>
      <p:bldP spid="105482" grpId="0"/>
      <p:bldP spid="105483" grpId="0"/>
      <p:bldP spid="105484" grpId="0"/>
      <p:bldP spid="105485" grpId="0"/>
      <p:bldP spid="105486" grpId="0"/>
      <p:bldP spid="105487" grpId="0"/>
      <p:bldP spid="105488" grpId="0"/>
      <p:bldP spid="105490" grpId="0"/>
      <p:bldP spid="105491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Text Box 2"/>
          <p:cNvSpPr txBox="1">
            <a:spLocks noChangeArrowheads="1"/>
          </p:cNvSpPr>
          <p:nvPr/>
        </p:nvSpPr>
        <p:spPr bwMode="auto">
          <a:xfrm>
            <a:off x="179512" y="200025"/>
            <a:ext cx="8784976" cy="21605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40000"/>
              </a:lnSpc>
            </a:pPr>
            <a:r>
              <a:rPr lang="zh-CN" altLang="en-US" sz="2400" dirty="0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再次，王勃又隐约地表达了对皇帝的不满，</a:t>
            </a:r>
            <a:r>
              <a:rPr lang="zh-CN" altLang="en-US" sz="2400" dirty="0">
                <a:solidFill>
                  <a:srgbClr val="000000"/>
                </a:solidFill>
                <a:latin typeface="宋体"/>
                <a:cs typeface="Times New Roman" pitchFamily="18" charset="0"/>
              </a:rPr>
              <a:t>“</a:t>
            </a:r>
            <a:r>
              <a:rPr lang="zh-CN" altLang="en-US" sz="2400" dirty="0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关山难越，谁悲失路之人</a:t>
            </a:r>
            <a:r>
              <a:rPr lang="en-US" altLang="zh-CN" sz="2400" dirty="0">
                <a:solidFill>
                  <a:srgbClr val="000000"/>
                </a:solidFill>
                <a:latin typeface="宋体"/>
                <a:cs typeface="Times New Roman" pitchFamily="18" charset="0"/>
              </a:rPr>
              <a:t>……</a:t>
            </a:r>
            <a:r>
              <a:rPr lang="zh-CN" altLang="en-US" sz="2400" dirty="0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怀帝阍而不见，奉宣室以何年</a:t>
            </a:r>
            <a:r>
              <a:rPr lang="zh-CN" altLang="en-US" sz="2400" dirty="0">
                <a:solidFill>
                  <a:srgbClr val="000000"/>
                </a:solidFill>
                <a:latin typeface="宋体"/>
                <a:cs typeface="Times New Roman" pitchFamily="18" charset="0"/>
              </a:rPr>
              <a:t>”</a:t>
            </a:r>
            <a:r>
              <a:rPr lang="zh-CN" altLang="en-US" sz="2400" dirty="0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，没有人来同情失路之人，想着皇帝却得不到召见，就连像贾谊这样的被召回问鬼神的待遇也难以想像与得到。</a:t>
            </a:r>
          </a:p>
        </p:txBody>
      </p:sp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251520" y="1860848"/>
            <a:ext cx="8712968" cy="31947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40000"/>
              </a:lnSpc>
            </a:pPr>
            <a:endParaRPr lang="en-US" altLang="zh-CN" sz="2400" dirty="0">
              <a:solidFill>
                <a:srgbClr val="000000"/>
              </a:solidFill>
              <a:latin typeface="Times New Roman" pitchFamily="18" charset="0"/>
              <a:ea typeface="楷体_GB2312" pitchFamily="49" charset="-122"/>
              <a:cs typeface="Times New Roman" pitchFamily="18" charset="0"/>
            </a:endParaRPr>
          </a:p>
          <a:p>
            <a:pPr>
              <a:lnSpc>
                <a:spcPct val="140000"/>
              </a:lnSpc>
            </a:pPr>
            <a:r>
              <a:rPr lang="zh-CN" altLang="en-US" sz="2400" dirty="0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后面又说</a:t>
            </a:r>
            <a:r>
              <a:rPr lang="zh-CN" altLang="en-US" sz="2400" dirty="0">
                <a:solidFill>
                  <a:srgbClr val="000000"/>
                </a:solidFill>
                <a:latin typeface="宋体"/>
                <a:cs typeface="Times New Roman" pitchFamily="18" charset="0"/>
              </a:rPr>
              <a:t>“</a:t>
            </a:r>
            <a:r>
              <a:rPr lang="zh-CN" altLang="en-US" sz="2400" dirty="0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无路请缨，等终军之弱冠；有怀投笔，慕宗悫之长风</a:t>
            </a:r>
            <a:r>
              <a:rPr lang="zh-CN" altLang="en-US" sz="2400" dirty="0">
                <a:solidFill>
                  <a:srgbClr val="000000"/>
                </a:solidFill>
                <a:latin typeface="宋体"/>
                <a:cs typeface="Times New Roman" pitchFamily="18" charset="0"/>
              </a:rPr>
              <a:t>”</a:t>
            </a:r>
            <a:r>
              <a:rPr lang="zh-CN" altLang="en-US" sz="2400" dirty="0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，认为自己虽然满腹才华，却没有机会报效朝廷，虽然也想像班超一样投笔从戎，像宗悫一样</a:t>
            </a:r>
            <a:r>
              <a:rPr lang="zh-CN" altLang="en-US" sz="2400" dirty="0">
                <a:solidFill>
                  <a:srgbClr val="000000"/>
                </a:solidFill>
                <a:latin typeface="宋体"/>
                <a:cs typeface="Times New Roman" pitchFamily="18" charset="0"/>
              </a:rPr>
              <a:t>“</a:t>
            </a:r>
            <a:r>
              <a:rPr lang="zh-CN" altLang="en-US" sz="2400" dirty="0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乘风破浪</a:t>
            </a:r>
            <a:r>
              <a:rPr lang="zh-CN" altLang="en-US" sz="2400" dirty="0">
                <a:solidFill>
                  <a:srgbClr val="000000"/>
                </a:solidFill>
                <a:latin typeface="宋体"/>
                <a:cs typeface="Times New Roman" pitchFamily="18" charset="0"/>
              </a:rPr>
              <a:t>”</a:t>
            </a:r>
            <a:r>
              <a:rPr lang="zh-CN" altLang="en-US" sz="2400" dirty="0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，但自认为也只是水中月天上虹，根本无法实现。显然，王勃把矛头指向了当朝的皇帝。</a:t>
            </a:r>
          </a:p>
        </p:txBody>
      </p:sp>
      <p:sp>
        <p:nvSpPr>
          <p:cNvPr id="2" name="矩形 1"/>
          <p:cNvSpPr/>
          <p:nvPr/>
        </p:nvSpPr>
        <p:spPr>
          <a:xfrm>
            <a:off x="395536" y="5055569"/>
            <a:ext cx="8496944" cy="15895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40000"/>
              </a:lnSpc>
            </a:pPr>
            <a:r>
              <a:rPr lang="zh-CN" altLang="en-US" sz="2400" dirty="0" smtClean="0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但是他又不敢直接指出皇帝的不识千里马，故又说</a:t>
            </a:r>
            <a:r>
              <a:rPr lang="zh-CN" altLang="en-US" sz="2400" dirty="0" smtClean="0">
                <a:solidFill>
                  <a:srgbClr val="000000"/>
                </a:solidFill>
                <a:latin typeface="宋体"/>
                <a:cs typeface="Times New Roman" pitchFamily="18" charset="0"/>
              </a:rPr>
              <a:t>“</a:t>
            </a:r>
            <a:r>
              <a:rPr lang="zh-CN" altLang="en-US" sz="2400" dirty="0" smtClean="0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屈贾谊于长沙，非无圣主；窜梁鸿于海曲，岂乏明时</a:t>
            </a:r>
            <a:r>
              <a:rPr lang="zh-CN" altLang="en-US" sz="2400" dirty="0" smtClean="0">
                <a:solidFill>
                  <a:srgbClr val="000000"/>
                </a:solidFill>
                <a:latin typeface="宋体"/>
                <a:cs typeface="Times New Roman" pitchFamily="18" charset="0"/>
              </a:rPr>
              <a:t>”</a:t>
            </a:r>
            <a:r>
              <a:rPr lang="zh-CN" altLang="en-US" sz="2400" dirty="0" smtClean="0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，说不是皇帝不圣明，不是没有明君，而是时运不齐。这是三悲。</a:t>
            </a:r>
            <a:r>
              <a:rPr lang="zh-CN" altLang="en-US" sz="2400" dirty="0" smtClean="0"/>
              <a:t> 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549195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Text Box 2"/>
          <p:cNvSpPr txBox="1">
            <a:spLocks noChangeArrowheads="1"/>
          </p:cNvSpPr>
          <p:nvPr/>
        </p:nvSpPr>
        <p:spPr bwMode="auto">
          <a:xfrm>
            <a:off x="323528" y="188640"/>
            <a:ext cx="8496944" cy="21605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40000"/>
              </a:lnSpc>
            </a:pPr>
            <a:r>
              <a:rPr lang="zh-CN" altLang="en-US" sz="2400" dirty="0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最后，王勃一方面认为要</a:t>
            </a:r>
            <a:r>
              <a:rPr lang="zh-CN" altLang="en-US" sz="2400" dirty="0">
                <a:solidFill>
                  <a:srgbClr val="000000"/>
                </a:solidFill>
                <a:latin typeface="宋体"/>
                <a:cs typeface="Times New Roman" pitchFamily="18" charset="0"/>
              </a:rPr>
              <a:t>“</a:t>
            </a:r>
            <a:r>
              <a:rPr lang="zh-CN" altLang="en-US" sz="2400" dirty="0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老当益壮，宁移白首之心？穷且益坚，不坠青云之志；酌贪泉而觉爽，处涸辙以犹欢。北海虽赊，扶摇可接；东隅已逝，桑榆非晚</a:t>
            </a:r>
            <a:r>
              <a:rPr lang="zh-CN" altLang="en-US" sz="2400" dirty="0">
                <a:solidFill>
                  <a:srgbClr val="000000"/>
                </a:solidFill>
                <a:latin typeface="宋体"/>
                <a:cs typeface="Times New Roman" pitchFamily="18" charset="0"/>
              </a:rPr>
              <a:t>”</a:t>
            </a:r>
            <a:r>
              <a:rPr lang="zh-CN" altLang="en-US" sz="2400" dirty="0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，即使处于困境也不能丧失希望，放弃壮志，心里再苦也不能仿效阮籍到郊外放声大哭。</a:t>
            </a:r>
          </a:p>
        </p:txBody>
      </p:sp>
      <p:sp>
        <p:nvSpPr>
          <p:cNvPr id="2" name="矩形 1"/>
          <p:cNvSpPr/>
          <p:nvPr/>
        </p:nvSpPr>
        <p:spPr>
          <a:xfrm>
            <a:off x="395536" y="2349231"/>
            <a:ext cx="8352928" cy="21605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40000"/>
              </a:lnSpc>
            </a:pPr>
            <a:r>
              <a:rPr lang="zh-CN" altLang="en-US" sz="2400" dirty="0" smtClean="0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另一方面，他又认为即使像孟尝君这样品行高洁之人也只能空余报国之情，言语之外，又分明透露出对自己前景的不可把握和无助的伤感，以致于说出了要放弃做官，宁愿从此侍奉父母，谨听父母教诲这些激愤的话语。这是四悲。</a:t>
            </a:r>
            <a:r>
              <a:rPr lang="zh-CN" altLang="en-US" sz="2400" dirty="0" smtClean="0">
                <a:cs typeface="Times New Roman" pitchFamily="18" charset="0"/>
              </a:rPr>
              <a:t> </a:t>
            </a:r>
            <a:endParaRPr lang="zh-CN" altLang="en-US" sz="2400" dirty="0">
              <a:cs typeface="Times New Roman" pitchFamily="18" charset="0"/>
            </a:endParaRPr>
          </a:p>
        </p:txBody>
      </p:sp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293576" y="4437112"/>
            <a:ext cx="8856984" cy="21605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just">
              <a:lnSpc>
                <a:spcPct val="140000"/>
              </a:lnSpc>
            </a:pPr>
            <a:r>
              <a:rPr lang="zh-CN" altLang="en-US" sz="2400" dirty="0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王勃是矛盾的，其矛盾来源于他对自己才华的充分自信，觉得自己完全可以为朝廷为自己建立一份伟业，而又由于其才华过于出众，惹得众人嫉妒而被排挤终究不受重用的残酷现实。还来自于他既埋怨当朝皇帝不懂得赏识人才，又始终对皇帝寄予希望。</a:t>
            </a:r>
          </a:p>
        </p:txBody>
      </p:sp>
    </p:spTree>
    <p:extLst>
      <p:ext uri="{BB962C8B-B14F-4D97-AF65-F5344CB8AC3E}">
        <p14:creationId xmlns:p14="http://schemas.microsoft.com/office/powerpoint/2010/main" val="1541214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Text Box 2"/>
          <p:cNvSpPr txBox="1">
            <a:spLocks noChangeArrowheads="1"/>
          </p:cNvSpPr>
          <p:nvPr/>
        </p:nvSpPr>
        <p:spPr bwMode="auto">
          <a:xfrm>
            <a:off x="684213" y="1412875"/>
            <a:ext cx="7775575" cy="2647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>
              <a:lnSpc>
                <a:spcPct val="140000"/>
              </a:lnSpc>
            </a:pPr>
            <a:endParaRPr lang="en-US" altLang="zh-CN" sz="2400">
              <a:solidFill>
                <a:srgbClr val="000000"/>
              </a:solidFill>
              <a:latin typeface="Times New Roman" pitchFamily="18" charset="0"/>
              <a:ea typeface="楷体_GB2312" pitchFamily="49" charset="-122"/>
              <a:cs typeface="Times New Roman" pitchFamily="18" charset="0"/>
            </a:endParaRPr>
          </a:p>
          <a:p>
            <a:pPr algn="just">
              <a:lnSpc>
                <a:spcPct val="140000"/>
              </a:lnSpc>
            </a:pPr>
            <a:r>
              <a:rPr lang="zh-CN" altLang="en-US" sz="2400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这就注定了王勃的悲剧命运。其实这也是古今许多失意才子的共同命运。</a:t>
            </a:r>
            <a:r>
              <a:rPr lang="zh-CN" altLang="en-US" sz="2400">
                <a:solidFill>
                  <a:srgbClr val="000000"/>
                </a:solidFill>
                <a:ea typeface="楷体_GB2312" pitchFamily="49" charset="-122"/>
                <a:cs typeface="Times New Roman" pitchFamily="18" charset="0"/>
              </a:rPr>
              <a:t> </a:t>
            </a:r>
            <a:endParaRPr lang="zh-CN" altLang="en-US" sz="2400">
              <a:solidFill>
                <a:srgbClr val="000000"/>
              </a:solidFill>
              <a:latin typeface="Times New Roman" pitchFamily="18" charset="0"/>
              <a:ea typeface="楷体_GB2312" pitchFamily="49" charset="-122"/>
              <a:cs typeface="Times New Roman" pitchFamily="18" charset="0"/>
            </a:endParaRPr>
          </a:p>
          <a:p>
            <a:pPr algn="just">
              <a:lnSpc>
                <a:spcPct val="140000"/>
              </a:lnSpc>
            </a:pPr>
            <a:r>
              <a:rPr lang="zh-CN" altLang="en-US" sz="2400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欲说还休，欲说还休，失意人生，岂能一说了之。问君能有几多愁？槛外长江空自流。</a:t>
            </a:r>
          </a:p>
        </p:txBody>
      </p:sp>
    </p:spTree>
    <p:extLst>
      <p:ext uri="{BB962C8B-B14F-4D97-AF65-F5344CB8AC3E}">
        <p14:creationId xmlns:p14="http://schemas.microsoft.com/office/powerpoint/2010/main" val="10473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25" name="Picture 5" descr="200411320593698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3124" name="WordArt 4"/>
          <p:cNvSpPr>
            <a:spLocks noChangeArrowheads="1" noChangeShapeType="1" noTextEdit="1"/>
          </p:cNvSpPr>
          <p:nvPr/>
        </p:nvSpPr>
        <p:spPr bwMode="auto">
          <a:xfrm>
            <a:off x="2411413" y="2276475"/>
            <a:ext cx="4611687" cy="2016125"/>
          </a:xfrm>
          <a:prstGeom prst="rect">
            <a:avLst/>
          </a:prstGeom>
          <a:extLst>
            <a:ext uri="{AF507438-7753-43E0-B8FC-AC1667EBCBE1}">
              <a14:hiddenEffects xmlns:a14="http://schemas.microsoft.com/office/drawing/2010/main">
                <a:effectLst/>
              </a14:hiddenEffects>
            </a:ext>
          </a:extLst>
        </p:spPr>
        <p:txBody>
          <a:bodyPr wrap="none" fromWordArt="1">
            <a:prstTxWarp prst="textDeflate">
              <a:avLst>
                <a:gd name="adj" fmla="val 26227"/>
              </a:avLst>
            </a:prstTxWarp>
          </a:bodyPr>
          <a:lstStyle/>
          <a:p>
            <a:pPr algn="ctr"/>
            <a:r>
              <a:rPr lang="zh-CN" altLang="en-US" sz="3600" kern="1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000000"/>
                </a:solidFill>
                <a:latin typeface="华文新魏"/>
              </a:rPr>
              <a:t>赏三秋之美景</a:t>
            </a:r>
          </a:p>
        </p:txBody>
      </p:sp>
    </p:spTree>
    <p:extLst>
      <p:ext uri="{BB962C8B-B14F-4D97-AF65-F5344CB8AC3E}">
        <p14:creationId xmlns:p14="http://schemas.microsoft.com/office/powerpoint/2010/main" val="3020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5" name="Text Box 3"/>
          <p:cNvSpPr txBox="1">
            <a:spLocks noChangeArrowheads="1"/>
          </p:cNvSpPr>
          <p:nvPr/>
        </p:nvSpPr>
        <p:spPr bwMode="auto">
          <a:xfrm>
            <a:off x="609600" y="1358900"/>
            <a:ext cx="23622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4000" b="1" u="none" dirty="0">
                <a:solidFill>
                  <a:srgbClr val="FF0000"/>
                </a:solidFill>
                <a:ea typeface="楷体_GB2312" pitchFamily="49" charset="-122"/>
              </a:rPr>
              <a:t>秋水秋色</a:t>
            </a:r>
          </a:p>
        </p:txBody>
      </p:sp>
      <p:sp>
        <p:nvSpPr>
          <p:cNvPr id="120836" name="Text Box 4"/>
          <p:cNvSpPr txBox="1">
            <a:spLocks noChangeArrowheads="1"/>
          </p:cNvSpPr>
          <p:nvPr/>
        </p:nvSpPr>
        <p:spPr bwMode="auto">
          <a:xfrm>
            <a:off x="3132138" y="1916113"/>
            <a:ext cx="24384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4000" b="1" u="none" dirty="0">
                <a:solidFill>
                  <a:srgbClr val="00B050"/>
                </a:solidFill>
                <a:ea typeface="楷体_GB2312" pitchFamily="49" charset="-122"/>
              </a:rPr>
              <a:t>光凝山紫</a:t>
            </a:r>
          </a:p>
        </p:txBody>
      </p:sp>
      <p:sp>
        <p:nvSpPr>
          <p:cNvPr id="120837" name="AutoShape 5"/>
          <p:cNvSpPr>
            <a:spLocks/>
          </p:cNvSpPr>
          <p:nvPr/>
        </p:nvSpPr>
        <p:spPr bwMode="auto">
          <a:xfrm>
            <a:off x="2895600" y="1125538"/>
            <a:ext cx="76200" cy="1295400"/>
          </a:xfrm>
          <a:prstGeom prst="leftBrace">
            <a:avLst>
              <a:gd name="adj1" fmla="val 141667"/>
              <a:gd name="adj2" fmla="val 50000"/>
            </a:avLst>
          </a:prstGeom>
          <a:noFill/>
          <a:ln w="381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0838" name="Text Box 6"/>
          <p:cNvSpPr txBox="1">
            <a:spLocks noChangeArrowheads="1"/>
          </p:cNvSpPr>
          <p:nvPr/>
        </p:nvSpPr>
        <p:spPr bwMode="auto">
          <a:xfrm>
            <a:off x="539750" y="2852738"/>
            <a:ext cx="23622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4000" b="1" u="none" dirty="0">
                <a:solidFill>
                  <a:srgbClr val="FF0000"/>
                </a:solidFill>
                <a:ea typeface="楷体_GB2312" pitchFamily="49" charset="-122"/>
              </a:rPr>
              <a:t>来阁过程</a:t>
            </a:r>
          </a:p>
        </p:txBody>
      </p:sp>
      <p:sp>
        <p:nvSpPr>
          <p:cNvPr id="120839" name="Text Box 7"/>
          <p:cNvSpPr txBox="1">
            <a:spLocks noChangeArrowheads="1"/>
          </p:cNvSpPr>
          <p:nvPr/>
        </p:nvSpPr>
        <p:spPr bwMode="auto">
          <a:xfrm>
            <a:off x="3132138" y="3232150"/>
            <a:ext cx="38862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4000" b="1" u="none" dirty="0">
                <a:solidFill>
                  <a:srgbClr val="00B050"/>
                </a:solidFill>
                <a:ea typeface="楷体_GB2312" pitchFamily="49" charset="-122"/>
              </a:rPr>
              <a:t>临长洲，得旧馆</a:t>
            </a:r>
          </a:p>
        </p:txBody>
      </p:sp>
      <p:sp>
        <p:nvSpPr>
          <p:cNvPr id="120840" name="AutoShape 8"/>
          <p:cNvSpPr>
            <a:spLocks/>
          </p:cNvSpPr>
          <p:nvPr/>
        </p:nvSpPr>
        <p:spPr bwMode="auto">
          <a:xfrm>
            <a:off x="2895600" y="2882900"/>
            <a:ext cx="76200" cy="762000"/>
          </a:xfrm>
          <a:prstGeom prst="leftBrace">
            <a:avLst>
              <a:gd name="adj1" fmla="val 83333"/>
              <a:gd name="adj2" fmla="val 50000"/>
            </a:avLst>
          </a:prstGeom>
          <a:noFill/>
          <a:ln w="381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0841" name="Text Box 9"/>
          <p:cNvSpPr txBox="1">
            <a:spLocks noChangeArrowheads="1"/>
          </p:cNvSpPr>
          <p:nvPr/>
        </p:nvSpPr>
        <p:spPr bwMode="auto">
          <a:xfrm>
            <a:off x="685800" y="4887913"/>
            <a:ext cx="22860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4000" b="1" u="none" dirty="0">
                <a:solidFill>
                  <a:srgbClr val="FF0000"/>
                </a:solidFill>
                <a:ea typeface="楷体_GB2312" pitchFamily="49" charset="-122"/>
              </a:rPr>
              <a:t>阁之所在</a:t>
            </a:r>
          </a:p>
        </p:txBody>
      </p:sp>
      <p:sp>
        <p:nvSpPr>
          <p:cNvPr id="120842" name="Text Box 10"/>
          <p:cNvSpPr txBox="1">
            <a:spLocks noChangeArrowheads="1"/>
          </p:cNvSpPr>
          <p:nvPr/>
        </p:nvSpPr>
        <p:spPr bwMode="auto">
          <a:xfrm>
            <a:off x="3200400" y="3922713"/>
            <a:ext cx="28956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4000" b="1" u="none" dirty="0">
                <a:solidFill>
                  <a:srgbClr val="00B050"/>
                </a:solidFill>
                <a:ea typeface="楷体_GB2312" pitchFamily="49" charset="-122"/>
              </a:rPr>
              <a:t>层峦：</a:t>
            </a:r>
          </a:p>
        </p:txBody>
      </p:sp>
      <p:sp>
        <p:nvSpPr>
          <p:cNvPr id="120843" name="AutoShape 11"/>
          <p:cNvSpPr>
            <a:spLocks/>
          </p:cNvSpPr>
          <p:nvPr/>
        </p:nvSpPr>
        <p:spPr bwMode="auto">
          <a:xfrm>
            <a:off x="3048000" y="4332288"/>
            <a:ext cx="152400" cy="1905000"/>
          </a:xfrm>
          <a:prstGeom prst="leftBrace">
            <a:avLst>
              <a:gd name="adj1" fmla="val 104167"/>
              <a:gd name="adj2" fmla="val 50000"/>
            </a:avLst>
          </a:prstGeom>
          <a:noFill/>
          <a:ln w="381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0846" name="Rectangle 14"/>
          <p:cNvSpPr>
            <a:spLocks noChangeArrowheads="1"/>
          </p:cNvSpPr>
          <p:nvPr/>
        </p:nvSpPr>
        <p:spPr bwMode="auto">
          <a:xfrm>
            <a:off x="3132138" y="692150"/>
            <a:ext cx="22225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4000" b="1" u="none" dirty="0">
                <a:solidFill>
                  <a:srgbClr val="00B050"/>
                </a:solidFill>
                <a:ea typeface="楷体_GB2312" pitchFamily="49" charset="-122"/>
              </a:rPr>
              <a:t>九月三秋</a:t>
            </a:r>
          </a:p>
        </p:txBody>
      </p:sp>
      <p:sp>
        <p:nvSpPr>
          <p:cNvPr id="120847" name="Rectangle 15"/>
          <p:cNvSpPr>
            <a:spLocks noChangeArrowheads="1"/>
          </p:cNvSpPr>
          <p:nvPr/>
        </p:nvSpPr>
        <p:spPr bwMode="auto">
          <a:xfrm>
            <a:off x="3141663" y="1287463"/>
            <a:ext cx="22225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4000" b="1" u="none" dirty="0">
                <a:solidFill>
                  <a:srgbClr val="00B050"/>
                </a:solidFill>
                <a:ea typeface="楷体_GB2312" pitchFamily="49" charset="-122"/>
              </a:rPr>
              <a:t>水尽潭清</a:t>
            </a:r>
          </a:p>
        </p:txBody>
      </p:sp>
      <p:sp>
        <p:nvSpPr>
          <p:cNvPr id="120848" name="Rectangle 16"/>
          <p:cNvSpPr>
            <a:spLocks noChangeArrowheads="1"/>
          </p:cNvSpPr>
          <p:nvPr/>
        </p:nvSpPr>
        <p:spPr bwMode="auto">
          <a:xfrm>
            <a:off x="5148263" y="692150"/>
            <a:ext cx="2732087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4000" b="1" u="none" dirty="0">
                <a:solidFill>
                  <a:srgbClr val="00B050"/>
                </a:solidFill>
                <a:ea typeface="楷体_GB2312" pitchFamily="49" charset="-122"/>
              </a:rPr>
              <a:t>（时、序）</a:t>
            </a:r>
          </a:p>
        </p:txBody>
      </p:sp>
      <p:sp>
        <p:nvSpPr>
          <p:cNvPr id="120849" name="Rectangle 17"/>
          <p:cNvSpPr>
            <a:spLocks noChangeArrowheads="1"/>
          </p:cNvSpPr>
          <p:nvPr/>
        </p:nvSpPr>
        <p:spPr bwMode="auto">
          <a:xfrm>
            <a:off x="3132138" y="2582863"/>
            <a:ext cx="3751262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4000" b="1" u="none" dirty="0">
                <a:solidFill>
                  <a:srgbClr val="00B050"/>
                </a:solidFill>
                <a:ea typeface="楷体_GB2312" pitchFamily="49" charset="-122"/>
              </a:rPr>
              <a:t>俨骖騑，访风景</a:t>
            </a:r>
          </a:p>
        </p:txBody>
      </p:sp>
      <p:sp>
        <p:nvSpPr>
          <p:cNvPr id="120850" name="Rectangle 18"/>
          <p:cNvSpPr>
            <a:spLocks noChangeArrowheads="1"/>
          </p:cNvSpPr>
          <p:nvPr/>
        </p:nvSpPr>
        <p:spPr bwMode="auto">
          <a:xfrm>
            <a:off x="4875213" y="5229225"/>
            <a:ext cx="1712912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4000" b="1" u="none" dirty="0">
                <a:ea typeface="楷体_GB2312" pitchFamily="49" charset="-122"/>
              </a:rPr>
              <a:t>穷萦回</a:t>
            </a:r>
          </a:p>
        </p:txBody>
      </p:sp>
      <p:sp>
        <p:nvSpPr>
          <p:cNvPr id="120851" name="Rectangle 19"/>
          <p:cNvSpPr>
            <a:spLocks noChangeArrowheads="1"/>
          </p:cNvSpPr>
          <p:nvPr/>
        </p:nvSpPr>
        <p:spPr bwMode="auto">
          <a:xfrm>
            <a:off x="4859338" y="4508500"/>
            <a:ext cx="1203325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4000" b="1" u="none" dirty="0">
                <a:ea typeface="楷体_GB2312" pitchFamily="49" charset="-122"/>
              </a:rPr>
              <a:t>下临</a:t>
            </a:r>
          </a:p>
        </p:txBody>
      </p:sp>
      <p:sp>
        <p:nvSpPr>
          <p:cNvPr id="120852" name="Rectangle 20"/>
          <p:cNvSpPr>
            <a:spLocks noChangeArrowheads="1"/>
          </p:cNvSpPr>
          <p:nvPr/>
        </p:nvSpPr>
        <p:spPr bwMode="auto">
          <a:xfrm>
            <a:off x="4859338" y="3860800"/>
            <a:ext cx="1203325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4000" b="1" u="none" dirty="0">
                <a:ea typeface="楷体_GB2312" pitchFamily="49" charset="-122"/>
              </a:rPr>
              <a:t>上出</a:t>
            </a:r>
          </a:p>
        </p:txBody>
      </p:sp>
      <p:sp>
        <p:nvSpPr>
          <p:cNvPr id="120853" name="Rectangle 21"/>
          <p:cNvSpPr>
            <a:spLocks noChangeArrowheads="1"/>
          </p:cNvSpPr>
          <p:nvPr/>
        </p:nvSpPr>
        <p:spPr bwMode="auto">
          <a:xfrm>
            <a:off x="4875213" y="5895975"/>
            <a:ext cx="1712912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4000" b="1" u="none" dirty="0">
                <a:ea typeface="楷体_GB2312" pitchFamily="49" charset="-122"/>
              </a:rPr>
              <a:t>即体势</a:t>
            </a:r>
          </a:p>
        </p:txBody>
      </p:sp>
      <p:sp>
        <p:nvSpPr>
          <p:cNvPr id="120854" name="Rectangle 22"/>
          <p:cNvSpPr>
            <a:spLocks noChangeArrowheads="1"/>
          </p:cNvSpPr>
          <p:nvPr/>
        </p:nvSpPr>
        <p:spPr bwMode="auto">
          <a:xfrm>
            <a:off x="3203575" y="5248275"/>
            <a:ext cx="1712913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4000" b="1" u="none" dirty="0">
                <a:solidFill>
                  <a:srgbClr val="00B050"/>
                </a:solidFill>
                <a:ea typeface="楷体_GB2312" pitchFamily="49" charset="-122"/>
              </a:rPr>
              <a:t>飞阁：</a:t>
            </a:r>
          </a:p>
        </p:txBody>
      </p:sp>
      <p:sp>
        <p:nvSpPr>
          <p:cNvPr id="120855" name="Rectangle 23"/>
          <p:cNvSpPr>
            <a:spLocks noChangeArrowheads="1"/>
          </p:cNvSpPr>
          <p:nvPr/>
        </p:nvSpPr>
        <p:spPr bwMode="auto">
          <a:xfrm>
            <a:off x="3203575" y="4581525"/>
            <a:ext cx="1712913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4000" b="1" u="none" dirty="0">
                <a:solidFill>
                  <a:srgbClr val="00B050"/>
                </a:solidFill>
                <a:ea typeface="楷体_GB2312" pitchFamily="49" charset="-122"/>
              </a:rPr>
              <a:t>汀渚：</a:t>
            </a:r>
          </a:p>
        </p:txBody>
      </p:sp>
      <p:sp>
        <p:nvSpPr>
          <p:cNvPr id="120856" name="Rectangle 24"/>
          <p:cNvSpPr>
            <a:spLocks noChangeArrowheads="1"/>
          </p:cNvSpPr>
          <p:nvPr/>
        </p:nvSpPr>
        <p:spPr bwMode="auto">
          <a:xfrm>
            <a:off x="3276600" y="5805488"/>
            <a:ext cx="1712913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4000" b="1" u="none" dirty="0">
                <a:solidFill>
                  <a:srgbClr val="00B050"/>
                </a:solidFill>
                <a:ea typeface="楷体_GB2312" pitchFamily="49" charset="-122"/>
              </a:rPr>
              <a:t>殿宫：</a:t>
            </a:r>
          </a:p>
        </p:txBody>
      </p:sp>
      <p:sp>
        <p:nvSpPr>
          <p:cNvPr id="120857" name="Rectangle 25"/>
          <p:cNvSpPr>
            <a:spLocks noChangeArrowheads="1"/>
          </p:cNvSpPr>
          <p:nvPr/>
        </p:nvSpPr>
        <p:spPr bwMode="auto">
          <a:xfrm>
            <a:off x="7740650" y="1989138"/>
            <a:ext cx="1111202" cy="39703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3600" b="1" u="none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华文新魏" pitchFamily="2" charset="-122"/>
              </a:rPr>
              <a:t>良辰</a:t>
            </a:r>
          </a:p>
          <a:p>
            <a:r>
              <a:rPr lang="zh-CN" altLang="en-US" sz="3600" b="1" u="none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华文新魏" pitchFamily="2" charset="-122"/>
              </a:rPr>
              <a:t>美景</a:t>
            </a:r>
          </a:p>
          <a:p>
            <a:r>
              <a:rPr lang="zh-CN" altLang="en-US" sz="3600" b="1" u="none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华文新魏" pitchFamily="2" charset="-122"/>
              </a:rPr>
              <a:t>色彩</a:t>
            </a:r>
          </a:p>
          <a:p>
            <a:r>
              <a:rPr lang="zh-CN" altLang="en-US" sz="3600" b="1" u="none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华文新魏" pitchFamily="2" charset="-122"/>
              </a:rPr>
              <a:t>丰富</a:t>
            </a:r>
          </a:p>
          <a:p>
            <a:r>
              <a:rPr lang="zh-CN" altLang="en-US" sz="3600" b="1" u="none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华文新魏" pitchFamily="2" charset="-122"/>
              </a:rPr>
              <a:t>建筑</a:t>
            </a:r>
          </a:p>
          <a:p>
            <a:r>
              <a:rPr lang="zh-CN" altLang="en-US" sz="3600" b="1" u="none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华文新魏" pitchFamily="2" charset="-122"/>
              </a:rPr>
              <a:t>华丽</a:t>
            </a:r>
          </a:p>
          <a:p>
            <a:r>
              <a:rPr lang="zh-CN" altLang="en-US" sz="3600" b="1" u="none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华文新魏" pitchFamily="2" charset="-122"/>
              </a:rPr>
              <a:t>讲究</a:t>
            </a:r>
          </a:p>
        </p:txBody>
      </p:sp>
    </p:spTree>
    <p:extLst>
      <p:ext uri="{BB962C8B-B14F-4D97-AF65-F5344CB8AC3E}">
        <p14:creationId xmlns:p14="http://schemas.microsoft.com/office/powerpoint/2010/main" val="5185211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08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08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208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208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208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208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208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208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08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08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208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208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208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208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208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208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208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208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208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208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208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208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208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208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1208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1208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1208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1208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1208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1208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1208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1208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1208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1208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1208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1208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5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770" decel="100000"/>
                                        <p:tgtEl>
                                          <p:spTgt spid="12085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2" dur="770" decel="100000"/>
                                        <p:tgtEl>
                                          <p:spTgt spid="120857"/>
                                        </p:tgtEl>
                                      </p:cBhvr>
                                      <p:from x="10000" y="10000"/>
                                      <p:to x="200000" y="450000"/>
                                    </p:animScale>
                                    <p:animScale>
                                      <p:cBhvr>
                                        <p:cTn id="123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120857"/>
                                        </p:tgtEl>
                                      </p:cBhvr>
                                      <p:from x="200000" y="450000"/>
                                      <p:to x="100000" y="100000"/>
                                    </p:animScale>
                                    <p:set>
                                      <p:cBhvr>
                                        <p:cTn id="124" dur="770" fill="hold"/>
                                        <p:tgtEl>
                                          <p:spTgt spid="1208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o>
                                        <p:strVal val="(0.5)"/>
                                      </p:to>
                                    </p:set>
                                    <p:anim from="(0.5)" to="(#ppt_x)" calcmode="lin" valueType="num">
                                      <p:cBhvr>
                                        <p:cTn id="125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1208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set>
                                      <p:cBhvr>
                                        <p:cTn id="126" dur="770" fill="hold"/>
                                        <p:tgtEl>
                                          <p:spTgt spid="1208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o>
                                        <p:strVal val="(#ppt_y+0.4)"/>
                                      </p:to>
                                    </p:set>
                                    <p:anim from="(#ppt_y+0.4)" to="(#ppt_y)" calcmode="lin" valueType="num">
                                      <p:cBhvr>
                                        <p:cTn id="127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1208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0835" grpId="0"/>
      <p:bldP spid="120836" grpId="0"/>
      <p:bldP spid="120838" grpId="0"/>
      <p:bldP spid="120839" grpId="0"/>
      <p:bldP spid="120841" grpId="0"/>
      <p:bldP spid="120842" grpId="0"/>
      <p:bldP spid="120846" grpId="0"/>
      <p:bldP spid="120847" grpId="0"/>
      <p:bldP spid="120848" grpId="0"/>
      <p:bldP spid="120849" grpId="0"/>
      <p:bldP spid="120850" grpId="0"/>
      <p:bldP spid="120851" grpId="0"/>
      <p:bldP spid="120852" grpId="0"/>
      <p:bldP spid="120853" grpId="0"/>
      <p:bldP spid="120854" grpId="0"/>
      <p:bldP spid="120855" grpId="0"/>
      <p:bldP spid="120856" grpId="0"/>
      <p:bldP spid="120857" grpId="0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794</TotalTime>
  <Words>4072</Words>
  <Application>Microsoft Office PowerPoint</Application>
  <PresentationFormat>全屏显示(4:3)</PresentationFormat>
  <Paragraphs>354</Paragraphs>
  <Slides>72</Slides>
  <Notes>1</Notes>
  <HiddenSlides>0</HiddenSlides>
  <MMClips>0</MMClips>
  <ScaleCrop>false</ScaleCrop>
  <HeadingPairs>
    <vt:vector size="6" baseType="variant"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72</vt:i4>
      </vt:variant>
    </vt:vector>
  </HeadingPairs>
  <TitlesOfParts>
    <vt:vector size="75" baseType="lpstr">
      <vt:lpstr>Office 主题​​</vt:lpstr>
      <vt:lpstr>文档</vt:lpstr>
      <vt:lpstr>Photo Editor 照片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名句赏析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欣 赏 第 三 四 段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Lenovo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USER</dc:creator>
  <cp:lastModifiedBy>USER</cp:lastModifiedBy>
  <cp:revision>13</cp:revision>
  <dcterms:created xsi:type="dcterms:W3CDTF">2015-03-02T11:30:06Z</dcterms:created>
  <dcterms:modified xsi:type="dcterms:W3CDTF">2015-03-04T02:29:33Z</dcterms:modified>
</cp:coreProperties>
</file>